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72"/>
  </p:notesMasterIdLst>
  <p:handoutMasterIdLst>
    <p:handoutMasterId r:id="rId73"/>
  </p:handoutMasterIdLst>
  <p:sldIdLst>
    <p:sldId id="280" r:id="rId3"/>
    <p:sldId id="281" r:id="rId4"/>
    <p:sldId id="257" r:id="rId5"/>
    <p:sldId id="269" r:id="rId6"/>
    <p:sldId id="277" r:id="rId7"/>
    <p:sldId id="282" r:id="rId8"/>
    <p:sldId id="283" r:id="rId9"/>
    <p:sldId id="284" r:id="rId10"/>
    <p:sldId id="287" r:id="rId11"/>
    <p:sldId id="288" r:id="rId12"/>
    <p:sldId id="289" r:id="rId13"/>
    <p:sldId id="290" r:id="rId14"/>
    <p:sldId id="266" r:id="rId15"/>
    <p:sldId id="337" r:id="rId16"/>
    <p:sldId id="338" r:id="rId17"/>
    <p:sldId id="339" r:id="rId18"/>
    <p:sldId id="340" r:id="rId19"/>
    <p:sldId id="341" r:id="rId20"/>
    <p:sldId id="268" r:id="rId21"/>
    <p:sldId id="291" r:id="rId22"/>
    <p:sldId id="292" r:id="rId23"/>
    <p:sldId id="293" r:id="rId24"/>
    <p:sldId id="258" r:id="rId25"/>
    <p:sldId id="294" r:id="rId26"/>
    <p:sldId id="295" r:id="rId27"/>
    <p:sldId id="296" r:id="rId28"/>
    <p:sldId id="297" r:id="rId29"/>
    <p:sldId id="298" r:id="rId30"/>
    <p:sldId id="273" r:id="rId31"/>
    <p:sldId id="299" r:id="rId32"/>
    <p:sldId id="300" r:id="rId33"/>
    <p:sldId id="301" r:id="rId34"/>
    <p:sldId id="302" r:id="rId35"/>
    <p:sldId id="274" r:id="rId36"/>
    <p:sldId id="304" r:id="rId37"/>
    <p:sldId id="305" r:id="rId38"/>
    <p:sldId id="306" r:id="rId39"/>
    <p:sldId id="307" r:id="rId40"/>
    <p:sldId id="308" r:id="rId41"/>
    <p:sldId id="303" r:id="rId42"/>
    <p:sldId id="309" r:id="rId43"/>
    <p:sldId id="311" r:id="rId44"/>
    <p:sldId id="312" r:id="rId45"/>
    <p:sldId id="313" r:id="rId46"/>
    <p:sldId id="315" r:id="rId47"/>
    <p:sldId id="310" r:id="rId48"/>
    <p:sldId id="260" r:id="rId49"/>
    <p:sldId id="316" r:id="rId50"/>
    <p:sldId id="333" r:id="rId51"/>
    <p:sldId id="334" r:id="rId52"/>
    <p:sldId id="335" r:id="rId53"/>
    <p:sldId id="336" r:id="rId54"/>
    <p:sldId id="332" r:id="rId55"/>
    <p:sldId id="261" r:id="rId56"/>
    <p:sldId id="317" r:id="rId57"/>
    <p:sldId id="262" r:id="rId58"/>
    <p:sldId id="318" r:id="rId59"/>
    <p:sldId id="263" r:id="rId60"/>
    <p:sldId id="320" r:id="rId61"/>
    <p:sldId id="321" r:id="rId62"/>
    <p:sldId id="322" r:id="rId63"/>
    <p:sldId id="323" r:id="rId64"/>
    <p:sldId id="319" r:id="rId65"/>
    <p:sldId id="324" r:id="rId66"/>
    <p:sldId id="325" r:id="rId67"/>
    <p:sldId id="330" r:id="rId68"/>
    <p:sldId id="331" r:id="rId69"/>
    <p:sldId id="329" r:id="rId70"/>
    <p:sldId id="278" r:id="rId7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FFF"/>
    <a:srgbClr val="FFFF00"/>
    <a:srgbClr val="000000"/>
    <a:srgbClr val="D1CFC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59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BB5B769-1CFD-FA4F-9B42-4F3899596E3C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1599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smtClean="0"/>
              <a:t>Click to edit Master text styles</a:t>
            </a:r>
          </a:p>
          <a:p>
            <a:pPr lvl="1"/>
            <a:r>
              <a:rPr lang="es-PE" noProof="0" smtClean="0"/>
              <a:t>Second level</a:t>
            </a:r>
          </a:p>
          <a:p>
            <a:pPr lvl="2"/>
            <a:r>
              <a:rPr lang="es-PE" noProof="0" smtClean="0"/>
              <a:t>Third level</a:t>
            </a:r>
          </a:p>
          <a:p>
            <a:pPr lvl="3"/>
            <a:r>
              <a:rPr lang="es-PE" noProof="0" smtClean="0"/>
              <a:t>Fourth level</a:t>
            </a:r>
          </a:p>
          <a:p>
            <a:pPr lvl="4"/>
            <a:r>
              <a:rPr lang="es-PE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83E8B-DAED-0E45-9626-C718487D789A}" type="slidenum">
              <a:rPr lang="es-PE"/>
              <a:pPr>
                <a:defRPr/>
              </a:pPr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588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066BA4-FC78-3A40-82E9-1A2CD3190FC2}" type="slidenum">
              <a:rPr lang="es-PE"/>
              <a:pPr>
                <a:defRPr/>
              </a:pPr>
              <a:t>3</a:t>
            </a:fld>
            <a:endParaRPr lang="es-PE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4E465-0B35-8B4F-B27B-F3C5F43EDDA0}" type="slidenum">
              <a:rPr lang="es-PE"/>
              <a:pPr>
                <a:defRPr/>
              </a:pPr>
              <a:t>4</a:t>
            </a:fld>
            <a:endParaRPr lang="es-PE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7273B-4BE2-F649-AE4C-9BA1DA3C6245}" type="slidenum">
              <a:rPr lang="es-PE"/>
              <a:pPr>
                <a:defRPr/>
              </a:pPr>
              <a:t>5</a:t>
            </a:fld>
            <a:endParaRPr lang="es-P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7273B-4BE2-F649-AE4C-9BA1DA3C6245}" type="slidenum">
              <a:rPr lang="es-PE"/>
              <a:pPr>
                <a:defRPr/>
              </a:pPr>
              <a:t>6</a:t>
            </a:fld>
            <a:endParaRPr lang="es-P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es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paradigma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artículo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C3BE-BC9E-2F4F-B686-38A87E39A949}" type="slidenum">
              <a:rPr lang="es-PE" smtClean="0"/>
              <a:pPr>
                <a:defRPr/>
              </a:pPr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3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es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paradigma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artículo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C3BE-BC9E-2F4F-B686-38A87E39A949}" type="slidenum">
              <a:rPr lang="es-PE" smtClean="0"/>
              <a:pPr>
                <a:defRPr/>
              </a:pPr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3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ED7E7-8860-CF4A-9DDF-1F8D605FF530}" type="slidenum">
              <a:rPr lang="es-PE"/>
              <a:pPr>
                <a:defRPr/>
              </a:pPr>
              <a:t>13</a:t>
            </a:fld>
            <a:endParaRPr lang="es-PE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PE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es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paradigma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artículo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C3BE-BC9E-2F4F-B686-38A87E39A949}" type="slidenum">
              <a:rPr lang="es-PE" smtClean="0"/>
              <a:pPr>
                <a:defRPr/>
              </a:pPr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31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 </a:t>
            </a:r>
            <a:r>
              <a:rPr lang="en-US" dirty="0" err="1" smtClean="0"/>
              <a:t>es</a:t>
            </a:r>
            <a:r>
              <a:rPr lang="en-US" dirty="0" smtClean="0"/>
              <a:t> 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paradigma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artículo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7C3BE-BC9E-2F4F-B686-38A87E39A949}" type="slidenum">
              <a:rPr lang="es-PE" smtClean="0"/>
              <a:pPr>
                <a:defRPr/>
              </a:pPr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3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2231-1EFB-674A-B7E9-1B06C0B65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1ED3-6676-A24C-9C91-3D7A09F6D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1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595C-1946-AD49-892C-8EA7D7538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2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09B9-247E-0C4D-AEA2-5BC6827E4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9783-A045-2247-8675-A3CFF894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5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2231-1EFB-674A-B7E9-1B06C0B65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67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CFBD-671B-5148-801B-DD0868A67A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9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7C95-2E52-634A-8A1C-659362AF46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01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778C-25A9-A248-8BCF-8C603B28A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5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90A9-72BA-3D42-99AC-AC4DC9B0FB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41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1FBB-0C1D-804A-95F7-02A6DEAC2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1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CFBD-671B-5148-801B-DD0868A67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1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03031-DE9E-FC41-8F02-C36BE5C4C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25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B598-AD22-2343-BC88-BDB144B0A8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60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3276-C560-CF40-9899-6BCA3FF517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0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1ED3-6676-A24C-9C91-3D7A09F6D0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40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8595C-1946-AD49-892C-8EA7D75380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75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09B9-247E-0C4D-AEA2-5BC6827E43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3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9783-A045-2247-8675-A3CFF89446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7C95-2E52-634A-8A1C-659362AF4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6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778C-25A9-A248-8BCF-8C603B28A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90A9-72BA-3D42-99AC-AC4DC9B0F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1FBB-0C1D-804A-95F7-02A6DEAC2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3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03031-DE9E-FC41-8F02-C36BE5C4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B598-AD22-2343-BC88-BDB144B0A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3276-C560-CF40-9899-6BCA3FF51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7D1BA47-76CC-B34E-979E-C1CF7498B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7D1BA47-76CC-B34E-979E-C1CF7498BE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8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Sustantivos </a:t>
            </a:r>
          </a:p>
          <a:p>
            <a:pPr eaLnBrk="1" hangingPunct="1">
              <a:defRPr/>
            </a:pP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y artículos</a:t>
            </a:r>
            <a:endParaRPr lang="en-US" sz="6600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Palatino Linotype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Griego I : Lección 4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1831485"/>
              </p:ext>
            </p:extLst>
          </p:nvPr>
        </p:nvGraphicFramePr>
        <p:xfrm>
          <a:off x="304800" y="285750"/>
          <a:ext cx="8686800" cy="194019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pecado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ecados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5" marB="34295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zwai,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tw/n avga,pw/n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4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11764019"/>
              </p:ext>
            </p:extLst>
          </p:nvPr>
        </p:nvGraphicFramePr>
        <p:xfrm>
          <a:off x="304800" y="285750"/>
          <a:ext cx="8686800" cy="194019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pecado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ecados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5" marB="34295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zwai,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zwh,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idas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tw/n avga,pw/n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1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81560233"/>
              </p:ext>
            </p:extLst>
          </p:nvPr>
        </p:nvGraphicFramePr>
        <p:xfrm>
          <a:off x="304800" y="285750"/>
          <a:ext cx="8686800" cy="194019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pecado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ecados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5" marB="34295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zwai,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zwh,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Vidas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tw/n avga,pw/n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avga,ph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los amores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2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69" name="Group 8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70942152"/>
              </p:ext>
            </p:extLst>
          </p:nvPr>
        </p:nvGraphicFramePr>
        <p:xfrm>
          <a:off x="838200" y="1352550"/>
          <a:ext cx="7467600" cy="3389311"/>
        </p:xfrm>
        <a:graphic>
          <a:graphicData uri="http://schemas.openxmlformats.org/drawingml/2006/table">
            <a:tbl>
              <a:tblPr/>
              <a:tblGrid>
                <a:gridCol w="1981200"/>
                <a:gridCol w="990600"/>
                <a:gridCol w="1524000"/>
                <a:gridCol w="1219200"/>
                <a:gridCol w="1752600"/>
              </a:tblGrid>
              <a:tr h="454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ἡ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ός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ἱ</a:t>
                      </a: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Bwgrkl"/>
                          <a:ea typeface="Times New Roman"/>
                          <a:cs typeface="Times New Roman"/>
                        </a:rPr>
                        <a:t>  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oί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l-GR" sz="32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GentiumAlt"/>
                        </a:rPr>
                        <a:t>τῆς</a:t>
                      </a:r>
                      <a:endParaRPr lang="es-ES_tradnl" sz="3200" dirty="0">
                        <a:solidFill>
                          <a:srgbClr val="FF0000"/>
                        </a:solidFill>
                        <a:effectLst/>
                        <a:latin typeface="GentiumAlt"/>
                        <a:ea typeface="Times New Roman"/>
                        <a:cs typeface="GentiumA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τῇ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ῖς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oῖς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τὴν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ὁδο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ύς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34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έ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ctr">
                        <a:spcAft>
                          <a:spcPts val="0"/>
                        </a:spcAft>
                      </a:pPr>
                      <a:r>
                        <a:rPr lang="es-MX" sz="3200">
                          <a:effectLst/>
                          <a:latin typeface="Bwgrk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oί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333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s-PE" dirty="0" smtClean="0">
                <a:cs typeface="+mj-cs"/>
              </a:rPr>
              <a:t>Las desinencias de los sustantivos y artículos </a:t>
            </a:r>
            <a:r>
              <a:rPr lang="es-PE" b="1" dirty="0" smtClean="0">
                <a:cs typeface="+mj-cs"/>
              </a:rPr>
              <a:t>femeninos</a:t>
            </a:r>
            <a:r>
              <a:rPr lang="es-PE" dirty="0" smtClean="0">
                <a:cs typeface="+mj-cs"/>
              </a:rPr>
              <a:t> de la 2</a:t>
            </a:r>
            <a:r>
              <a:rPr lang="es-PE" baseline="30000" dirty="0" smtClean="0">
                <a:cs typeface="+mj-cs"/>
              </a:rPr>
              <a:t>a</a:t>
            </a:r>
            <a:r>
              <a:rPr lang="es-PE" dirty="0" smtClean="0">
                <a:cs typeface="+mj-cs"/>
              </a:rPr>
              <a:t> declinación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23431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graphicFrame>
        <p:nvGraphicFramePr>
          <p:cNvPr id="23753" name="Group 20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33430063"/>
              </p:ext>
            </p:extLst>
          </p:nvPr>
        </p:nvGraphicFramePr>
        <p:xfrm>
          <a:off x="1143000" y="228600"/>
          <a:ext cx="7239000" cy="4747275"/>
        </p:xfrm>
        <a:graphic>
          <a:graphicData uri="http://schemas.openxmlformats.org/drawingml/2006/table">
            <a:tbl>
              <a:tblPr/>
              <a:tblGrid>
                <a:gridCol w="533400"/>
                <a:gridCol w="2133600"/>
                <a:gridCol w="914400"/>
                <a:gridCol w="1371600"/>
                <a:gridCol w="22860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Caso/Número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Palabra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ἡ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ός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el camino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Genenitivo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GentiumAlt"/>
                        </a:rPr>
                        <a:t>τῆς</a:t>
                      </a:r>
                      <a:endParaRPr lang="es-ES_tradnl" sz="2400" dirty="0">
                        <a:solidFill>
                          <a:srgbClr val="FF0000"/>
                        </a:solidFill>
                        <a:effectLst/>
                        <a:latin typeface="GentiumAlt"/>
                        <a:ea typeface="Times New Roman"/>
                        <a:cs typeface="GentiumA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camino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τῇ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l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camino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τὴν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el camino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έ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camino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α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ἱ</a:t>
                      </a: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Bwgrkl"/>
                          <a:ea typeface="Times New Roman"/>
                          <a:cs typeface="Times New Roman"/>
                        </a:rPr>
                        <a:t>  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oί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caminos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caminos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ῖς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oῖς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caminos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τὰς</a:t>
                      </a:r>
                      <a:endParaRPr lang="es-ES_tradnl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ὁδο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ύς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caminos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ctr"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Bwgrk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oί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caminos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29" name="Text Box 177"/>
          <p:cNvSpPr txBox="1">
            <a:spLocks noChangeArrowheads="1"/>
          </p:cNvSpPr>
          <p:nvPr/>
        </p:nvSpPr>
        <p:spPr bwMode="auto">
          <a:xfrm rot="16200000">
            <a:off x="342900" y="14287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Singular</a:t>
            </a:r>
            <a:endParaRPr lang="en-US">
              <a:cs typeface="+mn-cs"/>
            </a:endParaRPr>
          </a:p>
        </p:txBody>
      </p:sp>
      <p:sp>
        <p:nvSpPr>
          <p:cNvPr id="23730" name="Text Box 178"/>
          <p:cNvSpPr txBox="1">
            <a:spLocks noChangeArrowheads="1"/>
          </p:cNvSpPr>
          <p:nvPr/>
        </p:nvSpPr>
        <p:spPr bwMode="auto">
          <a:xfrm rot="16200000">
            <a:off x="342900" y="36004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Plural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5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23431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graphicFrame>
        <p:nvGraphicFramePr>
          <p:cNvPr id="23753" name="Group 20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86783896"/>
              </p:ext>
            </p:extLst>
          </p:nvPr>
        </p:nvGraphicFramePr>
        <p:xfrm>
          <a:off x="1143000" y="228600"/>
          <a:ext cx="7239000" cy="4747275"/>
        </p:xfrm>
        <a:graphic>
          <a:graphicData uri="http://schemas.openxmlformats.org/drawingml/2006/table">
            <a:tbl>
              <a:tblPr/>
              <a:tblGrid>
                <a:gridCol w="533400"/>
                <a:gridCol w="2133600"/>
                <a:gridCol w="914400"/>
                <a:gridCol w="1371600"/>
                <a:gridCol w="22860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Caso/Número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Palabra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ἡ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ός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el camino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Genenitivo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l-GR" sz="2400" dirty="0" smtClean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GentiumAlt"/>
                        </a:rPr>
                        <a:t>τῆς</a:t>
                      </a:r>
                      <a:endParaRPr lang="es-ES_tradnl" sz="2400" dirty="0">
                        <a:solidFill>
                          <a:srgbClr val="FF0000"/>
                        </a:solidFill>
                        <a:effectLst/>
                        <a:latin typeface="GentiumAlt"/>
                        <a:ea typeface="Times New Roman"/>
                        <a:cs typeface="GentiumAlt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οῦ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camino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τῇ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ῷ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l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camino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τὴν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όν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el camino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144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έ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camino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α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ἱ</a:t>
                      </a:r>
                      <a:r>
                        <a:rPr lang="es-MX" sz="2400" dirty="0">
                          <a:solidFill>
                            <a:srgbClr val="FF0000"/>
                          </a:solidFill>
                          <a:effectLst/>
                          <a:latin typeface="Bwgrkl"/>
                          <a:ea typeface="Times New Roman"/>
                          <a:cs typeface="Times New Roman"/>
                        </a:rPr>
                        <a:t>  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oί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caminos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caminos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ῖς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oῖς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caminos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τὰς</a:t>
                      </a:r>
                      <a:endParaRPr lang="es-ES_tradnl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ὁδο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ύς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caminos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ctr">
                        <a:spcAft>
                          <a:spcPts val="0"/>
                        </a:spcAft>
                      </a:pPr>
                      <a:r>
                        <a:rPr lang="es-MX" sz="2400">
                          <a:effectLst/>
                          <a:latin typeface="Bwgrkl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4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ὁδ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oί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caminos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29" name="Text Box 177"/>
          <p:cNvSpPr txBox="1">
            <a:spLocks noChangeArrowheads="1"/>
          </p:cNvSpPr>
          <p:nvPr/>
        </p:nvSpPr>
        <p:spPr bwMode="auto">
          <a:xfrm rot="16200000">
            <a:off x="342900" y="14287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Singular</a:t>
            </a:r>
            <a:endParaRPr lang="en-US">
              <a:cs typeface="+mn-cs"/>
            </a:endParaRPr>
          </a:p>
        </p:txBody>
      </p:sp>
      <p:sp>
        <p:nvSpPr>
          <p:cNvPr id="23730" name="Text Box 178"/>
          <p:cNvSpPr txBox="1">
            <a:spLocks noChangeArrowheads="1"/>
          </p:cNvSpPr>
          <p:nvPr/>
        </p:nvSpPr>
        <p:spPr bwMode="auto">
          <a:xfrm rot="16200000">
            <a:off x="342900" y="36004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Plural</a:t>
            </a:r>
            <a:endParaRPr lang="en-US"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14800" y="494524"/>
            <a:ext cx="662496" cy="41148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7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36370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7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3637036" cy="5143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124200" y="133350"/>
            <a:ext cx="2057400" cy="11430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9151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511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3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57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33719458"/>
              </p:ext>
            </p:extLst>
          </p:nvPr>
        </p:nvGraphicFramePr>
        <p:xfrm>
          <a:off x="304800" y="285750"/>
          <a:ext cx="8686800" cy="209336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ta.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parqe,nouj</a:t>
                      </a: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e;rhmoi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th|/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parqe,nw|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Sustantivos </a:t>
            </a:r>
            <a:r>
              <a:rPr lang="es-PE" sz="6600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y </a:t>
            </a: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artículos 1ª decli-nación, fem. de 2ª</a:t>
            </a:r>
            <a:endParaRPr lang="en-US" sz="6600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Palatino Linotype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Griego I : Lección 4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2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57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51939993"/>
              </p:ext>
            </p:extLst>
          </p:nvPr>
        </p:nvGraphicFramePr>
        <p:xfrm>
          <a:off x="304800" y="285750"/>
          <a:ext cx="8686800" cy="209336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ta.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parqe,nouj</a:t>
                      </a: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GentiumAlt"/>
                          <a:ea typeface="+mn-ea"/>
                          <a:cs typeface="GentiumAlt"/>
                        </a:rPr>
                        <a:t>παρθένος</a:t>
                      </a:r>
                      <a:r>
                        <a:rPr lang="es-ES_tradnl" sz="2800" dirty="0" smtClean="0">
                          <a:effectLst/>
                          <a:latin typeface="GentiumAlt"/>
                          <a:cs typeface="GentiumAlt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 vírgenes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e;rhmoi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th|/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parqe,nw|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0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57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87543638"/>
              </p:ext>
            </p:extLst>
          </p:nvPr>
        </p:nvGraphicFramePr>
        <p:xfrm>
          <a:off x="304800" y="285750"/>
          <a:ext cx="8686800" cy="209336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ta.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parqe,nouj</a:t>
                      </a: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GentiumAlt"/>
                          <a:ea typeface="+mn-ea"/>
                          <a:cs typeface="GentiumAlt"/>
                        </a:rPr>
                        <a:t>παρθένος</a:t>
                      </a:r>
                      <a:r>
                        <a:rPr lang="es-ES_tradnl" sz="2800" dirty="0" smtClean="0">
                          <a:effectLst/>
                          <a:latin typeface="GentiumAlt"/>
                          <a:cs typeface="GentiumAlt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 vírgenes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e;rhmoi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ἔρημος</a:t>
                      </a:r>
                      <a:r>
                        <a:rPr lang="es-ES_tradnl" sz="2400" dirty="0" smtClean="0">
                          <a:effectLst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desiertos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th|/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parqe,nw|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24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57" name="Group 1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29778897"/>
              </p:ext>
            </p:extLst>
          </p:nvPr>
        </p:nvGraphicFramePr>
        <p:xfrm>
          <a:off x="304800" y="285750"/>
          <a:ext cx="8686800" cy="209336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ta.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  <a:sym typeface="Symbol" charset="0"/>
                        </a:rPr>
                        <a:t>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parqe,nouj</a:t>
                      </a: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GentiumAlt"/>
                          <a:ea typeface="+mn-ea"/>
                          <a:cs typeface="GentiumAlt"/>
                        </a:rPr>
                        <a:t>παρθένος</a:t>
                      </a:r>
                      <a:r>
                        <a:rPr lang="es-ES_tradnl" sz="2800" dirty="0" smtClean="0">
                          <a:effectLst/>
                          <a:latin typeface="GentiumAlt"/>
                          <a:cs typeface="GentiumAlt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las vírgenes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ai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e;rhmoi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ἔρημος</a:t>
                      </a:r>
                      <a:r>
                        <a:rPr lang="es-ES_tradnl" sz="2400" dirty="0" smtClean="0">
                          <a:effectLst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los desiertos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th|/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parqe,nw|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GentiumAlt"/>
                          <a:ea typeface="+mn-ea"/>
                          <a:cs typeface="GentiumAlt"/>
                        </a:rPr>
                        <a:t>παρθένος</a:t>
                      </a:r>
                      <a:r>
                        <a:rPr lang="es-ES_tradnl" sz="2800" dirty="0" smtClean="0">
                          <a:effectLst/>
                          <a:latin typeface="GentiumAlt"/>
                          <a:cs typeface="GentiumAlt"/>
                        </a:rPr>
                        <a:t> 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la virgen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1" marB="3428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40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1663" y="80963"/>
            <a:ext cx="7908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o` </a:t>
            </a:r>
            <a:r>
              <a:rPr lang="pt-BR" sz="4000" dirty="0" err="1">
                <a:latin typeface="Bwgrkn"/>
                <a:cs typeface="Bwgrkn"/>
              </a:rPr>
              <a:t>VIhsou</a:t>
            </a:r>
            <a:r>
              <a:rPr lang="pt-BR" sz="4000" dirty="0">
                <a:latin typeface="Bwgrkn"/>
                <a:cs typeface="Bwgrkn"/>
              </a:rPr>
              <a:t>/</a:t>
            </a:r>
            <a:r>
              <a:rPr lang="pt-BR" sz="4000" dirty="0" err="1">
                <a:latin typeface="Bwgrkn"/>
                <a:cs typeface="Bwgrkn"/>
              </a:rPr>
              <a:t>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o`do.n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qeou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dida,skei</a:t>
            </a:r>
            <a:endParaRPr lang="es-MX" sz="4000" dirty="0">
              <a:latin typeface="Bwgrkn"/>
              <a:cs typeface="Bwgrkn"/>
            </a:endParaRPr>
          </a:p>
        </p:txBody>
      </p:sp>
      <p:graphicFrame>
        <p:nvGraphicFramePr>
          <p:cNvPr id="3288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22067769"/>
              </p:ext>
            </p:extLst>
          </p:nvPr>
        </p:nvGraphicFramePr>
        <p:xfrm>
          <a:off x="228600" y="1485900"/>
          <a:ext cx="8686800" cy="2652714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o`do.n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1663" y="80963"/>
            <a:ext cx="7908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o` </a:t>
            </a:r>
            <a:r>
              <a:rPr lang="pt-BR" sz="4000" dirty="0" err="1">
                <a:latin typeface="Bwgrkn"/>
                <a:cs typeface="Bwgrkn"/>
              </a:rPr>
              <a:t>VIhsou</a:t>
            </a:r>
            <a:r>
              <a:rPr lang="pt-BR" sz="4000" dirty="0">
                <a:latin typeface="Bwgrkn"/>
                <a:cs typeface="Bwgrkn"/>
              </a:rPr>
              <a:t>/</a:t>
            </a:r>
            <a:r>
              <a:rPr lang="pt-BR" sz="4000" dirty="0" err="1">
                <a:latin typeface="Bwgrkn"/>
                <a:cs typeface="Bwgrkn"/>
              </a:rPr>
              <a:t>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o`do.n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qeou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dida,skei</a:t>
            </a:r>
            <a:endParaRPr lang="es-MX" sz="4000" dirty="0">
              <a:latin typeface="Bwgrkn"/>
              <a:cs typeface="Bwgrkn"/>
            </a:endParaRPr>
          </a:p>
        </p:txBody>
      </p:sp>
      <p:graphicFrame>
        <p:nvGraphicFramePr>
          <p:cNvPr id="3288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78298100"/>
              </p:ext>
            </p:extLst>
          </p:nvPr>
        </p:nvGraphicFramePr>
        <p:xfrm>
          <a:off x="228600" y="1485900"/>
          <a:ext cx="8686800" cy="2652714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Jesús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o`do.n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37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1663" y="80963"/>
            <a:ext cx="7908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o` </a:t>
            </a:r>
            <a:r>
              <a:rPr lang="pt-BR" sz="4000" dirty="0" err="1">
                <a:latin typeface="Bwgrkn"/>
                <a:cs typeface="Bwgrkn"/>
              </a:rPr>
              <a:t>VIhsou</a:t>
            </a:r>
            <a:r>
              <a:rPr lang="pt-BR" sz="4000" dirty="0">
                <a:latin typeface="Bwgrkn"/>
                <a:cs typeface="Bwgrkn"/>
              </a:rPr>
              <a:t>/</a:t>
            </a:r>
            <a:r>
              <a:rPr lang="pt-BR" sz="4000" dirty="0" err="1">
                <a:latin typeface="Bwgrkn"/>
                <a:cs typeface="Bwgrkn"/>
              </a:rPr>
              <a:t>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o`do.n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qeou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dida,skei</a:t>
            </a:r>
            <a:endParaRPr lang="es-MX" sz="4000" dirty="0">
              <a:latin typeface="Bwgrkn"/>
              <a:cs typeface="Bwgrkn"/>
            </a:endParaRPr>
          </a:p>
        </p:txBody>
      </p:sp>
      <p:graphicFrame>
        <p:nvGraphicFramePr>
          <p:cNvPr id="3288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02315607"/>
              </p:ext>
            </p:extLst>
          </p:nvPr>
        </p:nvGraphicFramePr>
        <p:xfrm>
          <a:off x="228600" y="1485900"/>
          <a:ext cx="8686800" cy="2652714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Jesús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o`do.n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o`do,j h`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camino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036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1663" y="80963"/>
            <a:ext cx="7908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o` </a:t>
            </a:r>
            <a:r>
              <a:rPr lang="pt-BR" sz="4000" dirty="0" err="1">
                <a:latin typeface="Bwgrkn"/>
                <a:cs typeface="Bwgrkn"/>
              </a:rPr>
              <a:t>VIhsou</a:t>
            </a:r>
            <a:r>
              <a:rPr lang="pt-BR" sz="4000" dirty="0">
                <a:latin typeface="Bwgrkn"/>
                <a:cs typeface="Bwgrkn"/>
              </a:rPr>
              <a:t>/</a:t>
            </a:r>
            <a:r>
              <a:rPr lang="pt-BR" sz="4000" dirty="0" err="1">
                <a:latin typeface="Bwgrkn"/>
                <a:cs typeface="Bwgrkn"/>
              </a:rPr>
              <a:t>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o`do.n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qeou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dida,skei</a:t>
            </a:r>
            <a:endParaRPr lang="es-MX" sz="4000" dirty="0">
              <a:latin typeface="Bwgrkn"/>
              <a:cs typeface="Bwgrkn"/>
            </a:endParaRPr>
          </a:p>
        </p:txBody>
      </p:sp>
      <p:graphicFrame>
        <p:nvGraphicFramePr>
          <p:cNvPr id="3288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78407307"/>
              </p:ext>
            </p:extLst>
          </p:nvPr>
        </p:nvGraphicFramePr>
        <p:xfrm>
          <a:off x="228600" y="1485900"/>
          <a:ext cx="8686800" cy="2652714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Jesús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o`do.n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o`do,j h`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camino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 o`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519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1663" y="80963"/>
            <a:ext cx="7908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o` </a:t>
            </a:r>
            <a:r>
              <a:rPr lang="pt-BR" sz="4000" dirty="0" err="1">
                <a:latin typeface="Bwgrkn"/>
                <a:cs typeface="Bwgrkn"/>
              </a:rPr>
              <a:t>VIhsou</a:t>
            </a:r>
            <a:r>
              <a:rPr lang="pt-BR" sz="4000" dirty="0">
                <a:latin typeface="Bwgrkn"/>
                <a:cs typeface="Bwgrkn"/>
              </a:rPr>
              <a:t>/</a:t>
            </a:r>
            <a:r>
              <a:rPr lang="pt-BR" sz="4000" dirty="0" err="1">
                <a:latin typeface="Bwgrkn"/>
                <a:cs typeface="Bwgrkn"/>
              </a:rPr>
              <a:t>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o`do.n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qeou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dida,skei</a:t>
            </a:r>
            <a:endParaRPr lang="es-MX" sz="4000" dirty="0">
              <a:latin typeface="Bwgrkn"/>
              <a:cs typeface="Bwgrkn"/>
            </a:endParaRPr>
          </a:p>
        </p:txBody>
      </p:sp>
      <p:graphicFrame>
        <p:nvGraphicFramePr>
          <p:cNvPr id="3288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24436827"/>
              </p:ext>
            </p:extLst>
          </p:nvPr>
        </p:nvGraphicFramePr>
        <p:xfrm>
          <a:off x="228600" y="1485900"/>
          <a:ext cx="8686800" cy="2652714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Jesús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o`do.n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o`do,j h`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camino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 o`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enseña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25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1663" y="80963"/>
            <a:ext cx="79089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pt-BR" sz="4000" dirty="0">
                <a:latin typeface="Bwgrkn"/>
                <a:cs typeface="Bwgrkn"/>
              </a:rPr>
              <a:t>o` </a:t>
            </a:r>
            <a:r>
              <a:rPr lang="pt-BR" sz="4000" dirty="0" err="1">
                <a:latin typeface="Bwgrkn"/>
                <a:cs typeface="Bwgrkn"/>
              </a:rPr>
              <a:t>VIhsou</a:t>
            </a:r>
            <a:r>
              <a:rPr lang="pt-BR" sz="4000" dirty="0">
                <a:latin typeface="Bwgrkn"/>
                <a:cs typeface="Bwgrkn"/>
              </a:rPr>
              <a:t>/</a:t>
            </a:r>
            <a:r>
              <a:rPr lang="pt-BR" sz="4000" dirty="0" err="1">
                <a:latin typeface="Bwgrkn"/>
                <a:cs typeface="Bwgrkn"/>
              </a:rPr>
              <a:t>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o`do.n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qeou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dida,skei</a:t>
            </a:r>
            <a:endParaRPr lang="es-MX" sz="4000" dirty="0">
              <a:latin typeface="Bwgrkn"/>
              <a:cs typeface="Bwgrkn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266825" y="776288"/>
            <a:ext cx="6646863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500">
                <a:cs typeface="+mn-cs"/>
              </a:rPr>
              <a:t>Jesús enseña el camino de Dios</a:t>
            </a:r>
            <a:endParaRPr lang="en-US" sz="3500">
              <a:cs typeface="+mn-cs"/>
            </a:endParaRPr>
          </a:p>
        </p:txBody>
      </p:sp>
      <p:graphicFrame>
        <p:nvGraphicFramePr>
          <p:cNvPr id="3288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242078710"/>
              </p:ext>
            </p:extLst>
          </p:nvPr>
        </p:nvGraphicFramePr>
        <p:xfrm>
          <a:off x="228600" y="1485900"/>
          <a:ext cx="8686800" cy="2652714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VIhsou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Jesús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o`do.n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o`do,j h`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camino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qeo,j o`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 Dios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enseña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5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50" name="Group 9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83881749"/>
              </p:ext>
            </p:extLst>
          </p:nvPr>
        </p:nvGraphicFramePr>
        <p:xfrm>
          <a:off x="76200" y="1962150"/>
          <a:ext cx="8991600" cy="2441575"/>
        </p:xfrm>
        <a:graphic>
          <a:graphicData uri="http://schemas.openxmlformats.org/drawingml/2006/table">
            <a:tbl>
              <a:tblPr/>
              <a:tblGrid>
                <a:gridCol w="20367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339850"/>
                <a:gridCol w="1676400"/>
              </a:tblGrid>
              <a:tr h="283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dikaiosu,nhn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41" name="Rectangle 81"/>
          <p:cNvSpPr>
            <a:spLocks noChangeArrowheads="1"/>
          </p:cNvSpPr>
          <p:nvPr/>
        </p:nvSpPr>
        <p:spPr bwMode="auto">
          <a:xfrm>
            <a:off x="727075" y="195263"/>
            <a:ext cx="7499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e;comen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dikaiosu,nhn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kuri,ou</a:t>
            </a:r>
            <a:endParaRPr lang="en-US" sz="4000" dirty="0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85750"/>
            <a:ext cx="8534400" cy="2819400"/>
          </a:xfr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s-PE" sz="2800" dirty="0" smtClean="0">
                <a:solidFill>
                  <a:schemeClr val="bg1"/>
                </a:solidFill>
                <a:cs typeface="+mj-cs"/>
              </a:rPr>
              <a:t>El término “</a:t>
            </a:r>
            <a:r>
              <a:rPr lang="es-PE" sz="3600" b="1" i="1" dirty="0" smtClean="0">
                <a:solidFill>
                  <a:schemeClr val="bg1"/>
                </a:solidFill>
                <a:cs typeface="+mj-cs"/>
              </a:rPr>
              <a:t>declinación</a:t>
            </a:r>
            <a:r>
              <a:rPr lang="es-PE" sz="2800" dirty="0" smtClean="0">
                <a:solidFill>
                  <a:schemeClr val="bg1"/>
                </a:solidFill>
                <a:cs typeface="+mj-cs"/>
              </a:rPr>
              <a:t>” se refiere a los cambios que ocurren en la forma del sustantivo para expresar diferencias de número, caso, y género. En griego hay 3 categorías en la declinación. Éstas se llaman </a:t>
            </a:r>
            <a:r>
              <a:rPr lang="es-PE" sz="2800" b="1" dirty="0" smtClean="0">
                <a:solidFill>
                  <a:schemeClr val="bg1"/>
                </a:solidFill>
                <a:cs typeface="+mj-cs"/>
              </a:rPr>
              <a:t>Primera</a:t>
            </a:r>
            <a:r>
              <a:rPr lang="es-PE" sz="2800" dirty="0" smtClean="0">
                <a:solidFill>
                  <a:schemeClr val="bg1"/>
                </a:solidFill>
                <a:cs typeface="+mj-cs"/>
              </a:rPr>
              <a:t>, </a:t>
            </a:r>
            <a:r>
              <a:rPr lang="es-PE" sz="2800" b="1" dirty="0" smtClean="0">
                <a:solidFill>
                  <a:schemeClr val="bg1"/>
                </a:solidFill>
                <a:cs typeface="+mj-cs"/>
              </a:rPr>
              <a:t>Segunda</a:t>
            </a:r>
            <a:r>
              <a:rPr lang="es-PE" sz="2800" dirty="0" smtClean="0">
                <a:solidFill>
                  <a:schemeClr val="bg1"/>
                </a:solidFill>
                <a:cs typeface="+mj-cs"/>
              </a:rPr>
              <a:t> y </a:t>
            </a:r>
            <a:r>
              <a:rPr lang="es-PE" sz="2800" b="1" dirty="0" smtClean="0">
                <a:solidFill>
                  <a:schemeClr val="bg1"/>
                </a:solidFill>
                <a:cs typeface="+mj-cs"/>
              </a:rPr>
              <a:t>Tercera</a:t>
            </a:r>
            <a:r>
              <a:rPr lang="es-PE" sz="2800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es-PE" sz="2800" b="1" dirty="0" smtClean="0">
                <a:solidFill>
                  <a:schemeClr val="bg1"/>
                </a:solidFill>
                <a:cs typeface="+mj-cs"/>
              </a:rPr>
              <a:t>Declinación</a:t>
            </a:r>
            <a:r>
              <a:rPr lang="es-PE" sz="2800" dirty="0" smtClean="0">
                <a:solidFill>
                  <a:schemeClr val="bg1"/>
                </a:solidFill>
                <a:cs typeface="+mj-cs"/>
              </a:rPr>
              <a:t>.</a:t>
            </a:r>
            <a:endParaRPr lang="en-US" sz="4000" dirty="0" smtClean="0">
              <a:solidFill>
                <a:schemeClr val="bg1"/>
              </a:solidFill>
              <a:cs typeface="+mj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" y="3409950"/>
            <a:ext cx="8839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2800" dirty="0">
                <a:solidFill>
                  <a:schemeClr val="tx2"/>
                </a:solidFill>
                <a:cs typeface="+mn-cs"/>
              </a:rPr>
              <a:t>Ejemplos: </a:t>
            </a:r>
            <a:br>
              <a:rPr lang="es-PE" sz="2800" dirty="0">
                <a:solidFill>
                  <a:schemeClr val="tx2"/>
                </a:solidFill>
                <a:cs typeface="+mn-cs"/>
              </a:rPr>
            </a:br>
            <a:r>
              <a:rPr lang="es-PE" sz="2800" dirty="0">
                <a:solidFill>
                  <a:schemeClr val="tx2"/>
                </a:solidFill>
                <a:cs typeface="+mn-cs"/>
              </a:rPr>
              <a:t>carr</a:t>
            </a:r>
            <a:r>
              <a:rPr lang="es-PE" sz="2800" b="1" dirty="0">
                <a:solidFill>
                  <a:srgbClr val="FF0000"/>
                </a:solidFill>
                <a:cs typeface="+mn-cs"/>
              </a:rPr>
              <a:t>o</a:t>
            </a:r>
            <a:r>
              <a:rPr lang="es-PE" sz="2800" dirty="0">
                <a:solidFill>
                  <a:schemeClr val="tx2"/>
                </a:solidFill>
                <a:cs typeface="+mn-cs"/>
              </a:rPr>
              <a:t> </a:t>
            </a: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 carr</a:t>
            </a:r>
            <a:r>
              <a:rPr lang="es-PE" sz="2800" b="1" dirty="0">
                <a:solidFill>
                  <a:srgbClr val="FF0000"/>
                </a:solidFill>
                <a:cs typeface="+mn-cs"/>
                <a:sym typeface="Wingdings" charset="0"/>
              </a:rPr>
              <a:t>os</a:t>
            </a: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  </a:t>
            </a:r>
            <a:b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</a:b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		       pelot</a:t>
            </a:r>
            <a:r>
              <a:rPr lang="es-PE" sz="2800" b="1" dirty="0">
                <a:solidFill>
                  <a:srgbClr val="FF0000"/>
                </a:solidFill>
                <a:cs typeface="+mn-cs"/>
                <a:sym typeface="Wingdings" charset="0"/>
              </a:rPr>
              <a:t>a</a:t>
            </a: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  pelot</a:t>
            </a:r>
            <a:r>
              <a:rPr lang="es-PE" sz="2800" b="1" dirty="0">
                <a:solidFill>
                  <a:srgbClr val="FF0000"/>
                </a:solidFill>
                <a:cs typeface="+mn-cs"/>
                <a:sym typeface="Wingdings" charset="0"/>
              </a:rPr>
              <a:t>as</a:t>
            </a:r>
            <a:r>
              <a:rPr lang="es-PE" sz="2800" b="1" dirty="0">
                <a:solidFill>
                  <a:schemeClr val="tx2"/>
                </a:solidFill>
                <a:cs typeface="+mn-cs"/>
                <a:sym typeface="Wingdings" charset="0"/>
              </a:rPr>
              <a:t>  </a:t>
            </a:r>
            <a:br>
              <a:rPr lang="es-PE" sz="2800" b="1" dirty="0">
                <a:solidFill>
                  <a:schemeClr val="tx2"/>
                </a:solidFill>
                <a:cs typeface="+mn-cs"/>
                <a:sym typeface="Wingdings" charset="0"/>
              </a:rPr>
            </a:b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					       plumón</a:t>
            </a:r>
            <a:r>
              <a:rPr lang="es-PE" sz="2800" b="1" dirty="0">
                <a:solidFill>
                  <a:schemeClr val="tx2"/>
                </a:solidFill>
                <a:cs typeface="+mn-cs"/>
                <a:sym typeface="Wingdings" charset="0"/>
              </a:rPr>
              <a:t> </a:t>
            </a: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 plumon</a:t>
            </a:r>
            <a:r>
              <a:rPr lang="es-PE" sz="2800" b="1" dirty="0">
                <a:solidFill>
                  <a:srgbClr val="FF0000"/>
                </a:solidFill>
                <a:cs typeface="+mn-cs"/>
                <a:sym typeface="Wingdings" charset="0"/>
              </a:rPr>
              <a:t>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50" name="Group 9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9055327"/>
              </p:ext>
            </p:extLst>
          </p:nvPr>
        </p:nvGraphicFramePr>
        <p:xfrm>
          <a:off x="76200" y="1962150"/>
          <a:ext cx="8991600" cy="2441575"/>
        </p:xfrm>
        <a:graphic>
          <a:graphicData uri="http://schemas.openxmlformats.org/drawingml/2006/table">
            <a:tbl>
              <a:tblPr/>
              <a:tblGrid>
                <a:gridCol w="20367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339850"/>
                <a:gridCol w="1676400"/>
              </a:tblGrid>
              <a:tr h="283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tenemos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dikaiosu,nhn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41" name="Rectangle 81"/>
          <p:cNvSpPr>
            <a:spLocks noChangeArrowheads="1"/>
          </p:cNvSpPr>
          <p:nvPr/>
        </p:nvSpPr>
        <p:spPr bwMode="auto">
          <a:xfrm>
            <a:off x="727075" y="195263"/>
            <a:ext cx="7499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e;comen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dikaiosu,nhn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kuri,ou</a:t>
            </a:r>
            <a:endParaRPr lang="en-US" sz="4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43927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50" name="Group 9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04784887"/>
              </p:ext>
            </p:extLst>
          </p:nvPr>
        </p:nvGraphicFramePr>
        <p:xfrm>
          <a:off x="76200" y="1962150"/>
          <a:ext cx="8991600" cy="2441575"/>
        </p:xfrm>
        <a:graphic>
          <a:graphicData uri="http://schemas.openxmlformats.org/drawingml/2006/table">
            <a:tbl>
              <a:tblPr/>
              <a:tblGrid>
                <a:gridCol w="20367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339850"/>
                <a:gridCol w="1676400"/>
              </a:tblGrid>
              <a:tr h="283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tenemos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dikaiosu,nhn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dikaiosu,nh h`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justicia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41" name="Rectangle 81"/>
          <p:cNvSpPr>
            <a:spLocks noChangeArrowheads="1"/>
          </p:cNvSpPr>
          <p:nvPr/>
        </p:nvSpPr>
        <p:spPr bwMode="auto">
          <a:xfrm>
            <a:off x="727075" y="195263"/>
            <a:ext cx="7499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e;comen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dikaiosu,nhn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kuri,ou</a:t>
            </a:r>
            <a:endParaRPr lang="en-US" sz="4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46747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50" name="Group 9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97217567"/>
              </p:ext>
            </p:extLst>
          </p:nvPr>
        </p:nvGraphicFramePr>
        <p:xfrm>
          <a:off x="76200" y="1962150"/>
          <a:ext cx="8991600" cy="2441575"/>
        </p:xfrm>
        <a:graphic>
          <a:graphicData uri="http://schemas.openxmlformats.org/drawingml/2006/table">
            <a:tbl>
              <a:tblPr/>
              <a:tblGrid>
                <a:gridCol w="20367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339850"/>
                <a:gridCol w="1676400"/>
              </a:tblGrid>
              <a:tr h="283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tenemos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dikaiosu,nhn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dikaiosu,nh h`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justicia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 o`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Señor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41" name="Rectangle 81"/>
          <p:cNvSpPr>
            <a:spLocks noChangeArrowheads="1"/>
          </p:cNvSpPr>
          <p:nvPr/>
        </p:nvSpPr>
        <p:spPr bwMode="auto">
          <a:xfrm>
            <a:off x="727075" y="195263"/>
            <a:ext cx="7499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e;comen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dikaiosu,nhn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kuri,ou</a:t>
            </a:r>
            <a:endParaRPr lang="en-US" sz="4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224708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50" name="Group 9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49257110"/>
              </p:ext>
            </p:extLst>
          </p:nvPr>
        </p:nvGraphicFramePr>
        <p:xfrm>
          <a:off x="76200" y="1962150"/>
          <a:ext cx="8991600" cy="2441575"/>
        </p:xfrm>
        <a:graphic>
          <a:graphicData uri="http://schemas.openxmlformats.org/drawingml/2006/table">
            <a:tbl>
              <a:tblPr/>
              <a:tblGrid>
                <a:gridCol w="20367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339850"/>
                <a:gridCol w="1676400"/>
              </a:tblGrid>
              <a:tr h="283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6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e;cw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tenemos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dikaiosu,nhn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dikaiosu,nh h`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justicia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kuri,ou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ku,rioj o`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Señor</a:t>
                      </a:r>
                    </a:p>
                  </a:txBody>
                  <a:tcPr marT="34297" marB="342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641" name="Rectangle 81"/>
          <p:cNvSpPr>
            <a:spLocks noChangeArrowheads="1"/>
          </p:cNvSpPr>
          <p:nvPr/>
        </p:nvSpPr>
        <p:spPr bwMode="auto">
          <a:xfrm>
            <a:off x="727075" y="195263"/>
            <a:ext cx="74993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e;comen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dikaiosu,nhn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kuri,ou</a:t>
            </a:r>
            <a:endParaRPr lang="en-US" sz="4000" dirty="0">
              <a:latin typeface="Bwgrkn"/>
              <a:cs typeface="Bwgrkn"/>
            </a:endParaRPr>
          </a:p>
        </p:txBody>
      </p:sp>
      <p:sp>
        <p:nvSpPr>
          <p:cNvPr id="66642" name="Rectangle 82"/>
          <p:cNvSpPr>
            <a:spLocks noChangeArrowheads="1"/>
          </p:cNvSpPr>
          <p:nvPr/>
        </p:nvSpPr>
        <p:spPr bwMode="auto">
          <a:xfrm>
            <a:off x="1676400" y="971550"/>
            <a:ext cx="59309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es-MX" sz="3500" dirty="0">
                <a:cs typeface="+mn-cs"/>
              </a:rPr>
              <a:t>tenemos la justicia del Señor</a:t>
            </a:r>
          </a:p>
        </p:txBody>
      </p:sp>
    </p:spTree>
    <p:extLst>
      <p:ext uri="{BB962C8B-B14F-4D97-AF65-F5344CB8AC3E}">
        <p14:creationId xmlns:p14="http://schemas.microsoft.com/office/powerpoint/2010/main" val="408999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12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47428536"/>
              </p:ext>
            </p:extLst>
          </p:nvPr>
        </p:nvGraphicFramePr>
        <p:xfrm>
          <a:off x="228600" y="2019300"/>
          <a:ext cx="8686800" cy="300609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avnqrw,pou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1339850" y="57150"/>
            <a:ext cx="64658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h</a:t>
            </a:r>
            <a:r>
              <a:rPr lang="pt-BR" sz="4000" dirty="0">
                <a:latin typeface="Bwgrkn"/>
                <a:cs typeface="Bwgrkn"/>
              </a:rPr>
              <a:t>` </a:t>
            </a:r>
            <a:r>
              <a:rPr lang="pt-BR" sz="4000" dirty="0" err="1">
                <a:latin typeface="Bwgrkn"/>
                <a:cs typeface="Bwgrkn"/>
              </a:rPr>
              <a:t>grafh</a:t>
            </a:r>
            <a:r>
              <a:rPr lang="pt-BR" sz="4000" dirty="0">
                <a:latin typeface="Bwgrkn"/>
                <a:cs typeface="Bwgrkn"/>
              </a:rPr>
              <a:t>, </a:t>
            </a:r>
            <a:r>
              <a:rPr lang="pt-BR" sz="4000" dirty="0" err="1">
                <a:latin typeface="Bwgrkn"/>
                <a:cs typeface="Bwgrkn"/>
              </a:rPr>
              <a:t>le,gei</a:t>
            </a:r>
            <a:r>
              <a:rPr lang="pt-BR" sz="4000" dirty="0">
                <a:latin typeface="Bwgrkn"/>
                <a:cs typeface="Bwgrkn"/>
              </a:rPr>
              <a:t> o[ti </a:t>
            </a:r>
            <a:r>
              <a:rPr lang="pt-BR" sz="4000" dirty="0" err="1">
                <a:latin typeface="Bwgrkn"/>
                <a:cs typeface="Bwgrkn"/>
              </a:rPr>
              <a:t>qeo,j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ba,llei</a:t>
            </a:r>
            <a:r>
              <a:rPr lang="pt-BR" sz="4000" dirty="0">
                <a:latin typeface="Bwgrkn"/>
                <a:cs typeface="Bwgrkn"/>
              </a:rPr>
              <a:t> </a:t>
            </a:r>
            <a:br>
              <a:rPr lang="pt-BR" sz="4000" dirty="0">
                <a:latin typeface="Bwgrkn"/>
                <a:cs typeface="Bwgrkn"/>
              </a:rPr>
            </a:b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a`marti,an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avnqrw,pou</a:t>
            </a:r>
            <a:endParaRPr lang="en-US" sz="4000" dirty="0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12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7085008"/>
              </p:ext>
            </p:extLst>
          </p:nvPr>
        </p:nvGraphicFramePr>
        <p:xfrm>
          <a:off x="228600" y="2019300"/>
          <a:ext cx="8686800" cy="300609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escritura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avnqrw,pou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1339850" y="57150"/>
            <a:ext cx="64658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h</a:t>
            </a:r>
            <a:r>
              <a:rPr lang="pt-BR" sz="4000" dirty="0">
                <a:latin typeface="Bwgrkn"/>
                <a:cs typeface="Bwgrkn"/>
              </a:rPr>
              <a:t>` </a:t>
            </a:r>
            <a:r>
              <a:rPr lang="pt-BR" sz="4000" dirty="0" err="1">
                <a:latin typeface="Bwgrkn"/>
                <a:cs typeface="Bwgrkn"/>
              </a:rPr>
              <a:t>grafh</a:t>
            </a:r>
            <a:r>
              <a:rPr lang="pt-BR" sz="4000" dirty="0">
                <a:latin typeface="Bwgrkn"/>
                <a:cs typeface="Bwgrkn"/>
              </a:rPr>
              <a:t>, </a:t>
            </a:r>
            <a:r>
              <a:rPr lang="pt-BR" sz="4000" dirty="0" err="1">
                <a:latin typeface="Bwgrkn"/>
                <a:cs typeface="Bwgrkn"/>
              </a:rPr>
              <a:t>le,gei</a:t>
            </a:r>
            <a:r>
              <a:rPr lang="pt-BR" sz="4000" dirty="0">
                <a:latin typeface="Bwgrkn"/>
                <a:cs typeface="Bwgrkn"/>
              </a:rPr>
              <a:t> o[ti </a:t>
            </a:r>
            <a:r>
              <a:rPr lang="pt-BR" sz="4000" dirty="0" err="1">
                <a:latin typeface="Bwgrkn"/>
                <a:cs typeface="Bwgrkn"/>
              </a:rPr>
              <a:t>qeo,j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ba,llei</a:t>
            </a:r>
            <a:r>
              <a:rPr lang="pt-BR" sz="4000" dirty="0">
                <a:latin typeface="Bwgrkn"/>
                <a:cs typeface="Bwgrkn"/>
              </a:rPr>
              <a:t> </a:t>
            </a:r>
            <a:br>
              <a:rPr lang="pt-BR" sz="4000" dirty="0">
                <a:latin typeface="Bwgrkn"/>
                <a:cs typeface="Bwgrkn"/>
              </a:rPr>
            </a:b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a`marti,an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avnqrw,pou</a:t>
            </a:r>
            <a:endParaRPr lang="en-US" sz="4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393824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12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7802272"/>
              </p:ext>
            </p:extLst>
          </p:nvPr>
        </p:nvGraphicFramePr>
        <p:xfrm>
          <a:off x="228600" y="2019300"/>
          <a:ext cx="8686800" cy="300609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escritura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avnqrw,pou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1339850" y="57150"/>
            <a:ext cx="64658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h</a:t>
            </a:r>
            <a:r>
              <a:rPr lang="pt-BR" sz="4000" dirty="0">
                <a:latin typeface="Bwgrkn"/>
                <a:cs typeface="Bwgrkn"/>
              </a:rPr>
              <a:t>` </a:t>
            </a:r>
            <a:r>
              <a:rPr lang="pt-BR" sz="4000" dirty="0" err="1">
                <a:latin typeface="Bwgrkn"/>
                <a:cs typeface="Bwgrkn"/>
              </a:rPr>
              <a:t>grafh</a:t>
            </a:r>
            <a:r>
              <a:rPr lang="pt-BR" sz="4000" dirty="0">
                <a:latin typeface="Bwgrkn"/>
                <a:cs typeface="Bwgrkn"/>
              </a:rPr>
              <a:t>, </a:t>
            </a:r>
            <a:r>
              <a:rPr lang="pt-BR" sz="4000" dirty="0" err="1">
                <a:latin typeface="Bwgrkn"/>
                <a:cs typeface="Bwgrkn"/>
              </a:rPr>
              <a:t>le,gei</a:t>
            </a:r>
            <a:r>
              <a:rPr lang="pt-BR" sz="4000" dirty="0">
                <a:latin typeface="Bwgrkn"/>
                <a:cs typeface="Bwgrkn"/>
              </a:rPr>
              <a:t> o[ti </a:t>
            </a:r>
            <a:r>
              <a:rPr lang="pt-BR" sz="4000" dirty="0" err="1">
                <a:latin typeface="Bwgrkn"/>
                <a:cs typeface="Bwgrkn"/>
              </a:rPr>
              <a:t>qeo,j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ba,llei</a:t>
            </a:r>
            <a:r>
              <a:rPr lang="pt-BR" sz="4000" dirty="0">
                <a:latin typeface="Bwgrkn"/>
                <a:cs typeface="Bwgrkn"/>
              </a:rPr>
              <a:t> </a:t>
            </a:r>
            <a:br>
              <a:rPr lang="pt-BR" sz="4000" dirty="0">
                <a:latin typeface="Bwgrkn"/>
                <a:cs typeface="Bwgrkn"/>
              </a:rPr>
            </a:b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a`marti,an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avnqrw,pou</a:t>
            </a:r>
            <a:endParaRPr lang="en-US" sz="4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408982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12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69224036"/>
              </p:ext>
            </p:extLst>
          </p:nvPr>
        </p:nvGraphicFramePr>
        <p:xfrm>
          <a:off x="228600" y="2019300"/>
          <a:ext cx="8686800" cy="300609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escritura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echa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avnqrw,pou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1339850" y="57150"/>
            <a:ext cx="64658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h</a:t>
            </a:r>
            <a:r>
              <a:rPr lang="pt-BR" sz="4000" dirty="0">
                <a:latin typeface="Bwgrkn"/>
                <a:cs typeface="Bwgrkn"/>
              </a:rPr>
              <a:t>` </a:t>
            </a:r>
            <a:r>
              <a:rPr lang="pt-BR" sz="4000" dirty="0" err="1">
                <a:latin typeface="Bwgrkn"/>
                <a:cs typeface="Bwgrkn"/>
              </a:rPr>
              <a:t>grafh</a:t>
            </a:r>
            <a:r>
              <a:rPr lang="pt-BR" sz="4000" dirty="0">
                <a:latin typeface="Bwgrkn"/>
                <a:cs typeface="Bwgrkn"/>
              </a:rPr>
              <a:t>, </a:t>
            </a:r>
            <a:r>
              <a:rPr lang="pt-BR" sz="4000" dirty="0" err="1">
                <a:latin typeface="Bwgrkn"/>
                <a:cs typeface="Bwgrkn"/>
              </a:rPr>
              <a:t>le,gei</a:t>
            </a:r>
            <a:r>
              <a:rPr lang="pt-BR" sz="4000" dirty="0">
                <a:latin typeface="Bwgrkn"/>
                <a:cs typeface="Bwgrkn"/>
              </a:rPr>
              <a:t> o[ti </a:t>
            </a:r>
            <a:r>
              <a:rPr lang="pt-BR" sz="4000" dirty="0" err="1">
                <a:latin typeface="Bwgrkn"/>
                <a:cs typeface="Bwgrkn"/>
              </a:rPr>
              <a:t>qeo,j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ba,llei</a:t>
            </a:r>
            <a:r>
              <a:rPr lang="pt-BR" sz="4000" dirty="0">
                <a:latin typeface="Bwgrkn"/>
                <a:cs typeface="Bwgrkn"/>
              </a:rPr>
              <a:t> </a:t>
            </a:r>
            <a:br>
              <a:rPr lang="pt-BR" sz="4000" dirty="0">
                <a:latin typeface="Bwgrkn"/>
                <a:cs typeface="Bwgrkn"/>
              </a:rPr>
            </a:b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a`marti,an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avnqrw,pou</a:t>
            </a:r>
            <a:endParaRPr lang="en-US" sz="4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82633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12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33017582"/>
              </p:ext>
            </p:extLst>
          </p:nvPr>
        </p:nvGraphicFramePr>
        <p:xfrm>
          <a:off x="228600" y="2019300"/>
          <a:ext cx="8686800" cy="300609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escritura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echa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pecado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avnqrw,pou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1339850" y="57150"/>
            <a:ext cx="64658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h</a:t>
            </a:r>
            <a:r>
              <a:rPr lang="pt-BR" sz="4000" dirty="0">
                <a:latin typeface="Bwgrkn"/>
                <a:cs typeface="Bwgrkn"/>
              </a:rPr>
              <a:t>` </a:t>
            </a:r>
            <a:r>
              <a:rPr lang="pt-BR" sz="4000" dirty="0" err="1">
                <a:latin typeface="Bwgrkn"/>
                <a:cs typeface="Bwgrkn"/>
              </a:rPr>
              <a:t>grafh</a:t>
            </a:r>
            <a:r>
              <a:rPr lang="pt-BR" sz="4000" dirty="0">
                <a:latin typeface="Bwgrkn"/>
                <a:cs typeface="Bwgrkn"/>
              </a:rPr>
              <a:t>, </a:t>
            </a:r>
            <a:r>
              <a:rPr lang="pt-BR" sz="4000" dirty="0" err="1">
                <a:latin typeface="Bwgrkn"/>
                <a:cs typeface="Bwgrkn"/>
              </a:rPr>
              <a:t>le,gei</a:t>
            </a:r>
            <a:r>
              <a:rPr lang="pt-BR" sz="4000" dirty="0">
                <a:latin typeface="Bwgrkn"/>
                <a:cs typeface="Bwgrkn"/>
              </a:rPr>
              <a:t> o[ti </a:t>
            </a:r>
            <a:r>
              <a:rPr lang="pt-BR" sz="4000" dirty="0" err="1">
                <a:latin typeface="Bwgrkn"/>
                <a:cs typeface="Bwgrkn"/>
              </a:rPr>
              <a:t>qeo,j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ba,llei</a:t>
            </a:r>
            <a:r>
              <a:rPr lang="pt-BR" sz="4000" dirty="0">
                <a:latin typeface="Bwgrkn"/>
                <a:cs typeface="Bwgrkn"/>
              </a:rPr>
              <a:t> </a:t>
            </a:r>
            <a:br>
              <a:rPr lang="pt-BR" sz="4000" dirty="0">
                <a:latin typeface="Bwgrkn"/>
                <a:cs typeface="Bwgrkn"/>
              </a:rPr>
            </a:b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a`marti,an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avnqrw,pou</a:t>
            </a:r>
            <a:endParaRPr lang="en-US" sz="4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192813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12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43466888"/>
              </p:ext>
            </p:extLst>
          </p:nvPr>
        </p:nvGraphicFramePr>
        <p:xfrm>
          <a:off x="228600" y="2019300"/>
          <a:ext cx="8686800" cy="300609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escritura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echa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pecado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avnqrw,pou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;nqrwpoj o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</a:t>
                      </a: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1339850" y="57150"/>
            <a:ext cx="64658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h</a:t>
            </a:r>
            <a:r>
              <a:rPr lang="pt-BR" sz="4000" dirty="0">
                <a:latin typeface="Bwgrkn"/>
                <a:cs typeface="Bwgrkn"/>
              </a:rPr>
              <a:t>` </a:t>
            </a:r>
            <a:r>
              <a:rPr lang="pt-BR" sz="4000" dirty="0" err="1">
                <a:latin typeface="Bwgrkn"/>
                <a:cs typeface="Bwgrkn"/>
              </a:rPr>
              <a:t>grafh</a:t>
            </a:r>
            <a:r>
              <a:rPr lang="pt-BR" sz="4000" dirty="0">
                <a:latin typeface="Bwgrkn"/>
                <a:cs typeface="Bwgrkn"/>
              </a:rPr>
              <a:t>, </a:t>
            </a:r>
            <a:r>
              <a:rPr lang="pt-BR" sz="4000" dirty="0" err="1">
                <a:latin typeface="Bwgrkn"/>
                <a:cs typeface="Bwgrkn"/>
              </a:rPr>
              <a:t>le,gei</a:t>
            </a:r>
            <a:r>
              <a:rPr lang="pt-BR" sz="4000" dirty="0">
                <a:latin typeface="Bwgrkn"/>
                <a:cs typeface="Bwgrkn"/>
              </a:rPr>
              <a:t> o[ti </a:t>
            </a:r>
            <a:r>
              <a:rPr lang="pt-BR" sz="4000" dirty="0" err="1">
                <a:latin typeface="Bwgrkn"/>
                <a:cs typeface="Bwgrkn"/>
              </a:rPr>
              <a:t>qeo,j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ba,llei</a:t>
            </a:r>
            <a:r>
              <a:rPr lang="pt-BR" sz="4000" dirty="0">
                <a:latin typeface="Bwgrkn"/>
                <a:cs typeface="Bwgrkn"/>
              </a:rPr>
              <a:t> </a:t>
            </a:r>
            <a:br>
              <a:rPr lang="pt-BR" sz="4000" dirty="0">
                <a:latin typeface="Bwgrkn"/>
                <a:cs typeface="Bwgrkn"/>
              </a:rPr>
            </a:b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a`marti,an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avnqrw,pou</a:t>
            </a:r>
            <a:endParaRPr lang="en-US" sz="4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413980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371600" y="133350"/>
            <a:ext cx="6324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4000" i="1">
                <a:solidFill>
                  <a:schemeClr val="tx2"/>
                </a:solidFill>
                <a:cs typeface="+mn-cs"/>
              </a:rPr>
              <a:t>“declinación”</a:t>
            </a:r>
            <a:endParaRPr lang="en-US" sz="4000" i="1">
              <a:solidFill>
                <a:schemeClr val="tx2"/>
              </a:solidFill>
              <a:cs typeface="+mn-cs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2400" y="998538"/>
            <a:ext cx="8839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2800">
                <a:solidFill>
                  <a:schemeClr val="tx2"/>
                </a:solidFill>
                <a:cs typeface="+mn-cs"/>
              </a:rPr>
              <a:t>Ejemplos: </a:t>
            </a:r>
            <a:br>
              <a:rPr lang="es-PE" sz="2800">
                <a:solidFill>
                  <a:schemeClr val="tx2"/>
                </a:solidFill>
                <a:cs typeface="+mn-cs"/>
              </a:rPr>
            </a:br>
            <a:r>
              <a:rPr lang="es-PE" sz="2800">
                <a:solidFill>
                  <a:schemeClr val="tx2"/>
                </a:solidFill>
                <a:cs typeface="+mn-cs"/>
              </a:rPr>
              <a:t>carr</a:t>
            </a:r>
            <a:r>
              <a:rPr lang="es-PE" sz="2800" b="1">
                <a:solidFill>
                  <a:schemeClr val="tx2"/>
                </a:solidFill>
                <a:cs typeface="+mn-cs"/>
              </a:rPr>
              <a:t>o</a:t>
            </a:r>
            <a:r>
              <a:rPr lang="es-PE" sz="2800">
                <a:solidFill>
                  <a:schemeClr val="tx2"/>
                </a:solidFill>
                <a:cs typeface="+mn-cs"/>
              </a:rPr>
              <a:t> </a:t>
            </a:r>
            <a:r>
              <a:rPr lang="es-PE" sz="2800">
                <a:solidFill>
                  <a:schemeClr val="tx2"/>
                </a:solidFill>
                <a:cs typeface="+mn-cs"/>
                <a:sym typeface="Wingdings" charset="0"/>
              </a:rPr>
              <a:t> carr</a:t>
            </a:r>
            <a:r>
              <a:rPr lang="es-PE" sz="2800" b="1">
                <a:solidFill>
                  <a:schemeClr val="tx2"/>
                </a:solidFill>
                <a:cs typeface="+mn-cs"/>
                <a:sym typeface="Wingdings" charset="0"/>
              </a:rPr>
              <a:t>os</a:t>
            </a:r>
            <a:r>
              <a:rPr lang="es-PE" sz="2800">
                <a:solidFill>
                  <a:schemeClr val="tx2"/>
                </a:solidFill>
                <a:cs typeface="+mn-cs"/>
                <a:sym typeface="Wingdings" charset="0"/>
              </a:rPr>
              <a:t>  </a:t>
            </a:r>
            <a:br>
              <a:rPr lang="es-PE" sz="2800">
                <a:solidFill>
                  <a:schemeClr val="tx2"/>
                </a:solidFill>
                <a:cs typeface="+mn-cs"/>
                <a:sym typeface="Wingdings" charset="0"/>
              </a:rPr>
            </a:br>
            <a:r>
              <a:rPr lang="es-PE" sz="2800">
                <a:solidFill>
                  <a:schemeClr val="tx2"/>
                </a:solidFill>
                <a:cs typeface="+mn-cs"/>
                <a:sym typeface="Wingdings" charset="0"/>
              </a:rPr>
              <a:t>		       pelot</a:t>
            </a:r>
            <a:r>
              <a:rPr lang="es-PE" sz="2800" b="1">
                <a:solidFill>
                  <a:schemeClr val="tx2"/>
                </a:solidFill>
                <a:cs typeface="+mn-cs"/>
                <a:sym typeface="Wingdings" charset="0"/>
              </a:rPr>
              <a:t>a</a:t>
            </a:r>
            <a:r>
              <a:rPr lang="es-PE" sz="2800">
                <a:solidFill>
                  <a:schemeClr val="tx2"/>
                </a:solidFill>
                <a:cs typeface="+mn-cs"/>
                <a:sym typeface="Wingdings" charset="0"/>
              </a:rPr>
              <a:t>  pelot</a:t>
            </a:r>
            <a:r>
              <a:rPr lang="es-PE" sz="2800" b="1">
                <a:solidFill>
                  <a:schemeClr val="tx2"/>
                </a:solidFill>
                <a:cs typeface="+mn-cs"/>
                <a:sym typeface="Wingdings" charset="0"/>
              </a:rPr>
              <a:t>as  </a:t>
            </a:r>
            <a:br>
              <a:rPr lang="es-PE" sz="2800" b="1">
                <a:solidFill>
                  <a:schemeClr val="tx2"/>
                </a:solidFill>
                <a:cs typeface="+mn-cs"/>
                <a:sym typeface="Wingdings" charset="0"/>
              </a:rPr>
            </a:br>
            <a:r>
              <a:rPr lang="es-PE" sz="2800">
                <a:solidFill>
                  <a:schemeClr val="tx2"/>
                </a:solidFill>
                <a:cs typeface="+mn-cs"/>
                <a:sym typeface="Wingdings" charset="0"/>
              </a:rPr>
              <a:t>					       plumón</a:t>
            </a:r>
            <a:r>
              <a:rPr lang="es-PE" sz="2800" b="1">
                <a:solidFill>
                  <a:schemeClr val="tx2"/>
                </a:solidFill>
                <a:cs typeface="+mn-cs"/>
                <a:sym typeface="Wingdings" charset="0"/>
              </a:rPr>
              <a:t> </a:t>
            </a:r>
            <a:r>
              <a:rPr lang="es-PE" sz="2800">
                <a:solidFill>
                  <a:schemeClr val="tx2"/>
                </a:solidFill>
                <a:cs typeface="+mn-cs"/>
                <a:sym typeface="Wingdings" charset="0"/>
              </a:rPr>
              <a:t> plumon</a:t>
            </a:r>
            <a:r>
              <a:rPr lang="es-PE" sz="2800" b="1">
                <a:solidFill>
                  <a:schemeClr val="tx2"/>
                </a:solidFill>
                <a:cs typeface="+mn-cs"/>
                <a:sym typeface="Wingdings" charset="0"/>
              </a:rPr>
              <a:t>es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2400" y="2857500"/>
            <a:ext cx="8839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s-PE" sz="2800" dirty="0">
                <a:solidFill>
                  <a:schemeClr val="tx2"/>
                </a:solidFill>
                <a:cs typeface="+mn-cs"/>
              </a:rPr>
              <a:t>Pero a veces palabras masculinas y femeninas comparten una misma “declinación: </a:t>
            </a:r>
            <a:br>
              <a:rPr lang="es-PE" sz="2800" dirty="0">
                <a:solidFill>
                  <a:schemeClr val="tx2"/>
                </a:solidFill>
                <a:cs typeface="+mn-cs"/>
              </a:rPr>
            </a:br>
            <a:r>
              <a:rPr lang="es-PE" sz="2800" dirty="0">
                <a:solidFill>
                  <a:schemeClr val="tx2"/>
                </a:solidFill>
                <a:cs typeface="+mn-cs"/>
              </a:rPr>
              <a:t>		       la </a:t>
            </a: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pelot</a:t>
            </a:r>
            <a:r>
              <a:rPr lang="es-PE" sz="2800" b="1" dirty="0">
                <a:solidFill>
                  <a:srgbClr val="FF0000"/>
                </a:solidFill>
                <a:cs typeface="+mn-cs"/>
                <a:sym typeface="Wingdings" charset="0"/>
              </a:rPr>
              <a:t>a</a:t>
            </a: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  las pelot</a:t>
            </a:r>
            <a:r>
              <a:rPr lang="es-PE" sz="2800" b="1" dirty="0">
                <a:solidFill>
                  <a:srgbClr val="FF0000"/>
                </a:solidFill>
                <a:cs typeface="+mn-cs"/>
                <a:sym typeface="Wingdings" charset="0"/>
              </a:rPr>
              <a:t>as</a:t>
            </a:r>
            <a:r>
              <a:rPr lang="es-PE" sz="2800" b="1" dirty="0">
                <a:solidFill>
                  <a:schemeClr val="tx2"/>
                </a:solidFill>
                <a:cs typeface="+mn-cs"/>
                <a:sym typeface="Wingdings" charset="0"/>
              </a:rPr>
              <a:t> </a:t>
            </a: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/>
            </a:r>
            <a:b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</a:b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		       el map</a:t>
            </a:r>
            <a:r>
              <a:rPr lang="es-PE" sz="2800" b="1" dirty="0">
                <a:solidFill>
                  <a:srgbClr val="FF0000"/>
                </a:solidFill>
                <a:cs typeface="+mn-cs"/>
                <a:sym typeface="Wingdings" charset="0"/>
              </a:rPr>
              <a:t>a</a:t>
            </a: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  los map</a:t>
            </a:r>
            <a:r>
              <a:rPr lang="es-PE" sz="2800" b="1" dirty="0">
                <a:solidFill>
                  <a:srgbClr val="FF0000"/>
                </a:solidFill>
                <a:cs typeface="+mn-cs"/>
                <a:sym typeface="Wingdings" charset="0"/>
              </a:rPr>
              <a:t>as</a:t>
            </a:r>
            <a:r>
              <a:rPr lang="es-PE" sz="2800" b="1" dirty="0">
                <a:solidFill>
                  <a:schemeClr val="tx2"/>
                </a:solidFill>
                <a:cs typeface="+mn-cs"/>
                <a:sym typeface="Wingdings" charset="0"/>
              </a:rPr>
              <a:t>  </a:t>
            </a:r>
            <a:br>
              <a:rPr lang="es-PE" sz="2800" b="1" dirty="0">
                <a:solidFill>
                  <a:schemeClr val="tx2"/>
                </a:solidFill>
                <a:cs typeface="+mn-cs"/>
                <a:sym typeface="Wingdings" charset="0"/>
              </a:rPr>
            </a:br>
            <a:r>
              <a:rPr lang="es-PE" sz="2800" dirty="0">
                <a:solidFill>
                  <a:schemeClr val="tx2"/>
                </a:solidFill>
                <a:cs typeface="+mn-cs"/>
                <a:sym typeface="Wingdings" charset="0"/>
              </a:rPr>
              <a:t>				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12" name="Group 12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19162733"/>
              </p:ext>
            </p:extLst>
          </p:nvPr>
        </p:nvGraphicFramePr>
        <p:xfrm>
          <a:off x="228600" y="2019300"/>
          <a:ext cx="8686800" cy="300609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5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grafh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escritura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ba,llw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echa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pecado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pt-B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pt-BR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avnqrw,pou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</a:t>
                      </a: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;nqrwpoj o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`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</a:t>
                      </a: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hombre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65" name="Rectangle 81"/>
          <p:cNvSpPr>
            <a:spLocks noChangeArrowheads="1"/>
          </p:cNvSpPr>
          <p:nvPr/>
        </p:nvSpPr>
        <p:spPr bwMode="auto">
          <a:xfrm>
            <a:off x="1339850" y="57150"/>
            <a:ext cx="64658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pt-BR" sz="4000" dirty="0" err="1">
                <a:latin typeface="Bwgrkn"/>
                <a:cs typeface="Bwgrkn"/>
              </a:rPr>
              <a:t>h</a:t>
            </a:r>
            <a:r>
              <a:rPr lang="pt-BR" sz="4000" dirty="0">
                <a:latin typeface="Bwgrkn"/>
                <a:cs typeface="Bwgrkn"/>
              </a:rPr>
              <a:t>` </a:t>
            </a:r>
            <a:r>
              <a:rPr lang="pt-BR" sz="4000" dirty="0" err="1">
                <a:latin typeface="Bwgrkn"/>
                <a:cs typeface="Bwgrkn"/>
              </a:rPr>
              <a:t>grafh</a:t>
            </a:r>
            <a:r>
              <a:rPr lang="pt-BR" sz="4000" dirty="0">
                <a:latin typeface="Bwgrkn"/>
                <a:cs typeface="Bwgrkn"/>
              </a:rPr>
              <a:t>, </a:t>
            </a:r>
            <a:r>
              <a:rPr lang="pt-BR" sz="4000" dirty="0" err="1">
                <a:latin typeface="Bwgrkn"/>
                <a:cs typeface="Bwgrkn"/>
              </a:rPr>
              <a:t>le,gei</a:t>
            </a:r>
            <a:r>
              <a:rPr lang="pt-BR" sz="4000" dirty="0">
                <a:latin typeface="Bwgrkn"/>
                <a:cs typeface="Bwgrkn"/>
              </a:rPr>
              <a:t> o[ti </a:t>
            </a:r>
            <a:r>
              <a:rPr lang="pt-BR" sz="4000" dirty="0" err="1">
                <a:latin typeface="Bwgrkn"/>
                <a:cs typeface="Bwgrkn"/>
              </a:rPr>
              <a:t>qeo,j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ba,llei</a:t>
            </a:r>
            <a:r>
              <a:rPr lang="pt-BR" sz="4000" dirty="0">
                <a:latin typeface="Bwgrkn"/>
                <a:cs typeface="Bwgrkn"/>
              </a:rPr>
              <a:t> </a:t>
            </a:r>
            <a:br>
              <a:rPr lang="pt-BR" sz="4000" dirty="0">
                <a:latin typeface="Bwgrkn"/>
                <a:cs typeface="Bwgrkn"/>
              </a:rPr>
            </a:br>
            <a:r>
              <a:rPr lang="pt-BR" sz="4000" dirty="0" err="1">
                <a:latin typeface="Bwgrkn"/>
                <a:cs typeface="Bwgrkn"/>
              </a:rPr>
              <a:t>th.n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a`marti,an</a:t>
            </a:r>
            <a:r>
              <a:rPr lang="pt-BR" sz="4000" dirty="0">
                <a:latin typeface="Bwgrkn"/>
                <a:cs typeface="Bwgrkn"/>
              </a:rPr>
              <a:t> </a:t>
            </a:r>
            <a:r>
              <a:rPr lang="pt-BR" sz="4000" dirty="0" err="1">
                <a:latin typeface="Bwgrkn"/>
                <a:cs typeface="Bwgrkn"/>
              </a:rPr>
              <a:t>tou</a:t>
            </a:r>
            <a:r>
              <a:rPr lang="pt-BR" sz="4000" dirty="0">
                <a:latin typeface="Bwgrkn"/>
                <a:cs typeface="Bwgrkn"/>
              </a:rPr>
              <a:t>/ </a:t>
            </a:r>
            <a:r>
              <a:rPr lang="pt-BR" sz="4000" dirty="0" err="1">
                <a:latin typeface="Bwgrkn"/>
                <a:cs typeface="Bwgrkn"/>
              </a:rPr>
              <a:t>avnqrw,pou</a:t>
            </a:r>
            <a:endParaRPr lang="en-US" sz="4000" dirty="0">
              <a:latin typeface="Bwgrkn"/>
              <a:cs typeface="Bwgrkn"/>
            </a:endParaRPr>
          </a:p>
        </p:txBody>
      </p:sp>
      <p:sp>
        <p:nvSpPr>
          <p:cNvPr id="67666" name="Rectangle 82"/>
          <p:cNvSpPr>
            <a:spLocks noChangeArrowheads="1"/>
          </p:cNvSpPr>
          <p:nvPr/>
        </p:nvSpPr>
        <p:spPr bwMode="auto">
          <a:xfrm>
            <a:off x="0" y="13620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63538" algn="ctr">
              <a:tabLst>
                <a:tab pos="457200" algn="l"/>
              </a:tabLst>
              <a:defRPr/>
            </a:pPr>
            <a:r>
              <a:rPr lang="es-MX" sz="2800" dirty="0">
                <a:cs typeface="+mn-cs"/>
              </a:rPr>
              <a:t>La Escritura dice: ‘Dios echa el pecado del hombre’</a:t>
            </a:r>
          </a:p>
        </p:txBody>
      </p:sp>
    </p:spTree>
    <p:extLst>
      <p:ext uri="{BB962C8B-B14F-4D97-AF65-F5344CB8AC3E}">
        <p14:creationId xmlns:p14="http://schemas.microsoft.com/office/powerpoint/2010/main" val="93844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55901830"/>
              </p:ext>
            </p:extLst>
          </p:nvPr>
        </p:nvGraphicFramePr>
        <p:xfrm>
          <a:off x="228600" y="2343150"/>
          <a:ext cx="8686800" cy="220215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me,nei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02" name="Rectangle 94"/>
          <p:cNvSpPr>
            <a:spLocks noChangeArrowheads="1"/>
          </p:cNvSpPr>
          <p:nvPr/>
        </p:nvSpPr>
        <p:spPr bwMode="auto">
          <a:xfrm>
            <a:off x="76200" y="28575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63538">
              <a:buSzPct val="100000"/>
              <a:buFont typeface="WP IconicSymbolsA" charset="0"/>
              <a:buNone/>
              <a:tabLst>
                <a:tab pos="457200" algn="l"/>
              </a:tabLst>
              <a:defRPr/>
            </a:pPr>
            <a:r>
              <a:rPr lang="es-MX" sz="2800" dirty="0">
                <a:latin typeface="Times New Roman" charset="0"/>
                <a:cs typeface="Times New Roman" charset="0"/>
              </a:rPr>
              <a:t>Jn. 9:41 …</a:t>
            </a:r>
            <a:r>
              <a:rPr lang="es-MX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nu</a:t>
            </a:r>
            <a:r>
              <a:rPr lang="es-ES" sz="2800" dirty="0">
                <a:latin typeface="Bwgrkn"/>
                <a:cs typeface="Bwgrkn"/>
              </a:rPr>
              <a:t>/n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(ahora)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Bwgrkn"/>
                <a:cs typeface="Bwgrkn"/>
              </a:rPr>
              <a:t>de</a:t>
            </a:r>
            <a:r>
              <a:rPr lang="es-ES" sz="2800" dirty="0">
                <a:latin typeface="Bwgrkl" charset="0"/>
                <a:cs typeface="Times New Roman" charset="0"/>
              </a:rPr>
              <a:t>. </a:t>
            </a:r>
            <a:r>
              <a:rPr lang="es-ES" sz="2800" dirty="0">
                <a:latin typeface="Times New Roman" charset="0"/>
                <a:cs typeface="Times New Roman" charset="0"/>
              </a:rPr>
              <a:t>(pero)</a:t>
            </a:r>
            <a:r>
              <a:rPr lang="es-ES" sz="2800" baseline="30000" dirty="0">
                <a:latin typeface="Times New Roman" charset="0"/>
                <a:cs typeface="Times New Roman" charset="0"/>
              </a:rPr>
              <a:t>*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le,gete</a:t>
            </a:r>
            <a:r>
              <a:rPr lang="es-ES" sz="2800" dirty="0">
                <a:latin typeface="Bwgrkn"/>
                <a:cs typeface="Bwgrkn"/>
              </a:rPr>
              <a:t> o[ti </a:t>
            </a:r>
            <a:r>
              <a:rPr lang="es-ES" sz="2800" dirty="0" err="1">
                <a:latin typeface="Bwgrkn"/>
                <a:cs typeface="Bwgrkn"/>
              </a:rPr>
              <a:t>Ble,pomen</a:t>
            </a:r>
            <a:r>
              <a:rPr lang="es-ES" sz="2800" dirty="0">
                <a:latin typeface="Bwgrkn"/>
                <a:cs typeface="Bwgrkn"/>
              </a:rPr>
              <a:t>( h` </a:t>
            </a:r>
            <a:r>
              <a:rPr lang="es-ES" sz="2800" dirty="0" err="1">
                <a:latin typeface="Bwgrkn"/>
                <a:cs typeface="Bwgrkn"/>
              </a:rPr>
              <a:t>a`marti,a</a:t>
            </a:r>
            <a:r>
              <a:rPr lang="es-ES" sz="2800" dirty="0">
                <a:latin typeface="Bwgrkn"/>
                <a:cs typeface="Bwgrkn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u`mw</a:t>
            </a:r>
            <a:r>
              <a:rPr lang="es-ES" sz="2800" dirty="0">
                <a:latin typeface="Bwgrkn"/>
                <a:cs typeface="Bwgrkn"/>
              </a:rPr>
              <a:t>/n </a:t>
            </a:r>
            <a:r>
              <a:rPr lang="es-ES" sz="2800" dirty="0">
                <a:latin typeface="Times New Roman" charset="0"/>
                <a:cs typeface="Times New Roman" charset="0"/>
              </a:rPr>
              <a:t>(de </a:t>
            </a:r>
            <a:r>
              <a:rPr lang="es-ES" sz="2800" dirty="0" err="1">
                <a:latin typeface="Times New Roman" charset="0"/>
                <a:cs typeface="Times New Roman" charset="0"/>
              </a:rPr>
              <a:t>uds.</a:t>
            </a:r>
            <a:r>
              <a:rPr lang="es-ES" sz="2800" dirty="0">
                <a:latin typeface="Times New Roman" charset="0"/>
                <a:cs typeface="Times New Roman" charset="0"/>
              </a:rPr>
              <a:t>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me,neiÅ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</a:t>
            </a:r>
            <a:r>
              <a:rPr lang="es-ES" sz="2800" dirty="0" err="1">
                <a:latin typeface="Bwgrkn"/>
                <a:cs typeface="Bwgrkn"/>
              </a:rPr>
              <a:t>me,nw</a:t>
            </a:r>
            <a:r>
              <a:rPr lang="es-ES" sz="2800" dirty="0">
                <a:latin typeface="Times New Roman" charset="0"/>
                <a:cs typeface="Times New Roman" charset="0"/>
              </a:rPr>
              <a:t>: permanecer)</a:t>
            </a:r>
            <a:endParaRPr lang="en-US" sz="2800" dirty="0">
              <a:cs typeface="+mn-cs"/>
            </a:endParaRPr>
          </a:p>
          <a:p>
            <a:pPr indent="363538" eaLnBrk="0" hangingPunct="0">
              <a:tabLst>
                <a:tab pos="457200" algn="l"/>
              </a:tabLst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4705350"/>
            <a:ext cx="5260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" sz="2000" baseline="30000" dirty="0">
                <a:cs typeface="Times New Roman" charset="0"/>
              </a:rPr>
              <a:t>*</a:t>
            </a:r>
            <a:r>
              <a:rPr lang="es-ES" sz="2000" dirty="0">
                <a:cs typeface="Times New Roman" charset="0"/>
              </a:rPr>
              <a:t> La partícula adversativa “</a:t>
            </a:r>
            <a:r>
              <a:rPr lang="es-ES" sz="2000" dirty="0">
                <a:latin typeface="Bwgrkn"/>
                <a:cs typeface="Bwgrkn"/>
              </a:rPr>
              <a:t>de</a:t>
            </a:r>
            <a:r>
              <a:rPr lang="es-ES" sz="2000" dirty="0">
                <a:cs typeface="Times New Roman" charset="0"/>
              </a:rPr>
              <a:t>” es pospositiva.</a:t>
            </a:r>
            <a:endParaRPr lang="es-E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31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154681996"/>
              </p:ext>
            </p:extLst>
          </p:nvPr>
        </p:nvGraphicFramePr>
        <p:xfrm>
          <a:off x="228600" y="2343150"/>
          <a:ext cx="8686800" cy="220215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(uds.) </a:t>
                      </a: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me,nei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02" name="Rectangle 94"/>
          <p:cNvSpPr>
            <a:spLocks noChangeArrowheads="1"/>
          </p:cNvSpPr>
          <p:nvPr/>
        </p:nvSpPr>
        <p:spPr bwMode="auto">
          <a:xfrm>
            <a:off x="76200" y="28575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63538">
              <a:buSzPct val="100000"/>
              <a:buFont typeface="WP IconicSymbolsA" charset="0"/>
              <a:buNone/>
              <a:tabLst>
                <a:tab pos="457200" algn="l"/>
              </a:tabLst>
              <a:defRPr/>
            </a:pPr>
            <a:r>
              <a:rPr lang="es-MX" sz="2800" dirty="0">
                <a:latin typeface="Times New Roman" charset="0"/>
                <a:cs typeface="Times New Roman" charset="0"/>
              </a:rPr>
              <a:t>Jn. 9:41 …</a:t>
            </a:r>
            <a:r>
              <a:rPr lang="es-MX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nu</a:t>
            </a:r>
            <a:r>
              <a:rPr lang="es-ES" sz="2800" dirty="0">
                <a:latin typeface="Bwgrkn"/>
                <a:cs typeface="Bwgrkn"/>
              </a:rPr>
              <a:t>/n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(ahora)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Bwgrkn"/>
                <a:cs typeface="Bwgrkn"/>
              </a:rPr>
              <a:t>de</a:t>
            </a:r>
            <a:r>
              <a:rPr lang="es-ES" sz="2800" dirty="0">
                <a:latin typeface="Bwgrkl" charset="0"/>
                <a:cs typeface="Times New Roman" charset="0"/>
              </a:rPr>
              <a:t>. </a:t>
            </a:r>
            <a:r>
              <a:rPr lang="es-ES" sz="2800" dirty="0">
                <a:latin typeface="Times New Roman" charset="0"/>
                <a:cs typeface="Times New Roman" charset="0"/>
              </a:rPr>
              <a:t>(pero)</a:t>
            </a:r>
            <a:r>
              <a:rPr lang="es-ES" sz="2800" baseline="30000" dirty="0">
                <a:latin typeface="Times New Roman" charset="0"/>
                <a:cs typeface="Times New Roman" charset="0"/>
              </a:rPr>
              <a:t>*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le,gete</a:t>
            </a:r>
            <a:r>
              <a:rPr lang="es-ES" sz="2800" dirty="0">
                <a:latin typeface="Bwgrkn"/>
                <a:cs typeface="Bwgrkn"/>
              </a:rPr>
              <a:t> o[ti </a:t>
            </a:r>
            <a:r>
              <a:rPr lang="es-ES" sz="2800" dirty="0" err="1">
                <a:latin typeface="Bwgrkn"/>
                <a:cs typeface="Bwgrkn"/>
              </a:rPr>
              <a:t>Ble,pomen</a:t>
            </a:r>
            <a:r>
              <a:rPr lang="es-ES" sz="2800" dirty="0">
                <a:latin typeface="Bwgrkn"/>
                <a:cs typeface="Bwgrkn"/>
              </a:rPr>
              <a:t>( h` </a:t>
            </a:r>
            <a:r>
              <a:rPr lang="es-ES" sz="2800" dirty="0" err="1">
                <a:latin typeface="Bwgrkn"/>
                <a:cs typeface="Bwgrkn"/>
              </a:rPr>
              <a:t>a`marti,a</a:t>
            </a:r>
            <a:r>
              <a:rPr lang="es-ES" sz="2800" dirty="0">
                <a:latin typeface="Bwgrkn"/>
                <a:cs typeface="Bwgrkn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u`mw</a:t>
            </a:r>
            <a:r>
              <a:rPr lang="es-ES" sz="2800" dirty="0">
                <a:latin typeface="Bwgrkn"/>
                <a:cs typeface="Bwgrkn"/>
              </a:rPr>
              <a:t>/n </a:t>
            </a:r>
            <a:r>
              <a:rPr lang="es-ES" sz="2800" dirty="0">
                <a:latin typeface="Times New Roman" charset="0"/>
                <a:cs typeface="Times New Roman" charset="0"/>
              </a:rPr>
              <a:t>(de </a:t>
            </a:r>
            <a:r>
              <a:rPr lang="es-ES" sz="2800" dirty="0" err="1">
                <a:latin typeface="Times New Roman" charset="0"/>
                <a:cs typeface="Times New Roman" charset="0"/>
              </a:rPr>
              <a:t>uds.</a:t>
            </a:r>
            <a:r>
              <a:rPr lang="es-ES" sz="2800" dirty="0">
                <a:latin typeface="Times New Roman" charset="0"/>
                <a:cs typeface="Times New Roman" charset="0"/>
              </a:rPr>
              <a:t>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me,neiÅ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</a:t>
            </a:r>
            <a:r>
              <a:rPr lang="es-ES" sz="2800" dirty="0" err="1">
                <a:latin typeface="Bwgrkn"/>
                <a:cs typeface="Bwgrkn"/>
              </a:rPr>
              <a:t>me,nw</a:t>
            </a:r>
            <a:r>
              <a:rPr lang="es-ES" sz="2800" dirty="0">
                <a:latin typeface="Times New Roman" charset="0"/>
                <a:cs typeface="Times New Roman" charset="0"/>
              </a:rPr>
              <a:t>: permanecer)</a:t>
            </a:r>
            <a:endParaRPr lang="en-US" sz="2800" dirty="0">
              <a:cs typeface="+mn-cs"/>
            </a:endParaRPr>
          </a:p>
          <a:p>
            <a:pPr indent="363538" eaLnBrk="0" hangingPunct="0">
              <a:tabLst>
                <a:tab pos="457200" algn="l"/>
              </a:tabLst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4705350"/>
            <a:ext cx="5260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" sz="2000" baseline="30000" dirty="0">
                <a:cs typeface="Times New Roman" charset="0"/>
              </a:rPr>
              <a:t>*</a:t>
            </a:r>
            <a:r>
              <a:rPr lang="es-ES" sz="2000" dirty="0">
                <a:cs typeface="Times New Roman" charset="0"/>
              </a:rPr>
              <a:t> La partícula adversativa “</a:t>
            </a:r>
            <a:r>
              <a:rPr lang="es-ES" sz="2000" dirty="0">
                <a:latin typeface="Bwgrkn"/>
                <a:cs typeface="Bwgrkn"/>
              </a:rPr>
              <a:t>de</a:t>
            </a:r>
            <a:r>
              <a:rPr lang="es-ES" sz="2000" dirty="0">
                <a:cs typeface="Times New Roman" charset="0"/>
              </a:rPr>
              <a:t>” es pospositiva.</a:t>
            </a:r>
            <a:endParaRPr lang="es-E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51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95487490"/>
              </p:ext>
            </p:extLst>
          </p:nvPr>
        </p:nvGraphicFramePr>
        <p:xfrm>
          <a:off x="228600" y="2343150"/>
          <a:ext cx="8686800" cy="220215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(uds.) </a:t>
                      </a: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vemos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me,nei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02" name="Rectangle 94"/>
          <p:cNvSpPr>
            <a:spLocks noChangeArrowheads="1"/>
          </p:cNvSpPr>
          <p:nvPr/>
        </p:nvSpPr>
        <p:spPr bwMode="auto">
          <a:xfrm>
            <a:off x="76200" y="28575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63538">
              <a:buSzPct val="100000"/>
              <a:buFont typeface="WP IconicSymbolsA" charset="0"/>
              <a:buNone/>
              <a:tabLst>
                <a:tab pos="457200" algn="l"/>
              </a:tabLst>
              <a:defRPr/>
            </a:pPr>
            <a:r>
              <a:rPr lang="es-MX" sz="2800" dirty="0">
                <a:latin typeface="Times New Roman" charset="0"/>
                <a:cs typeface="Times New Roman" charset="0"/>
              </a:rPr>
              <a:t>Jn. 9:41 …</a:t>
            </a:r>
            <a:r>
              <a:rPr lang="es-MX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nu</a:t>
            </a:r>
            <a:r>
              <a:rPr lang="es-ES" sz="2800" dirty="0">
                <a:latin typeface="Bwgrkn"/>
                <a:cs typeface="Bwgrkn"/>
              </a:rPr>
              <a:t>/n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(ahora)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Bwgrkn"/>
                <a:cs typeface="Bwgrkn"/>
              </a:rPr>
              <a:t>de</a:t>
            </a:r>
            <a:r>
              <a:rPr lang="es-ES" sz="2800" dirty="0">
                <a:latin typeface="Bwgrkl" charset="0"/>
                <a:cs typeface="Times New Roman" charset="0"/>
              </a:rPr>
              <a:t>. </a:t>
            </a:r>
            <a:r>
              <a:rPr lang="es-ES" sz="2800" dirty="0">
                <a:latin typeface="Times New Roman" charset="0"/>
                <a:cs typeface="Times New Roman" charset="0"/>
              </a:rPr>
              <a:t>(pero)</a:t>
            </a:r>
            <a:r>
              <a:rPr lang="es-ES" sz="2800" baseline="30000" dirty="0">
                <a:latin typeface="Times New Roman" charset="0"/>
                <a:cs typeface="Times New Roman" charset="0"/>
              </a:rPr>
              <a:t>*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le,gete</a:t>
            </a:r>
            <a:r>
              <a:rPr lang="es-ES" sz="2800" dirty="0">
                <a:latin typeface="Bwgrkn"/>
                <a:cs typeface="Bwgrkn"/>
              </a:rPr>
              <a:t> o[ti </a:t>
            </a:r>
            <a:r>
              <a:rPr lang="es-ES" sz="2800" dirty="0" err="1">
                <a:latin typeface="Bwgrkn"/>
                <a:cs typeface="Bwgrkn"/>
              </a:rPr>
              <a:t>Ble,pomen</a:t>
            </a:r>
            <a:r>
              <a:rPr lang="es-ES" sz="2800" dirty="0">
                <a:latin typeface="Bwgrkn"/>
                <a:cs typeface="Bwgrkn"/>
              </a:rPr>
              <a:t>( h` </a:t>
            </a:r>
            <a:r>
              <a:rPr lang="es-ES" sz="2800" dirty="0" err="1">
                <a:latin typeface="Bwgrkn"/>
                <a:cs typeface="Bwgrkn"/>
              </a:rPr>
              <a:t>a`marti,a</a:t>
            </a:r>
            <a:r>
              <a:rPr lang="es-ES" sz="2800" dirty="0">
                <a:latin typeface="Bwgrkn"/>
                <a:cs typeface="Bwgrkn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u`mw</a:t>
            </a:r>
            <a:r>
              <a:rPr lang="es-ES" sz="2800" dirty="0">
                <a:latin typeface="Bwgrkn"/>
                <a:cs typeface="Bwgrkn"/>
              </a:rPr>
              <a:t>/n </a:t>
            </a:r>
            <a:r>
              <a:rPr lang="es-ES" sz="2800" dirty="0">
                <a:latin typeface="Times New Roman" charset="0"/>
                <a:cs typeface="Times New Roman" charset="0"/>
              </a:rPr>
              <a:t>(de </a:t>
            </a:r>
            <a:r>
              <a:rPr lang="es-ES" sz="2800" dirty="0" err="1">
                <a:latin typeface="Times New Roman" charset="0"/>
                <a:cs typeface="Times New Roman" charset="0"/>
              </a:rPr>
              <a:t>uds.</a:t>
            </a:r>
            <a:r>
              <a:rPr lang="es-ES" sz="2800" dirty="0">
                <a:latin typeface="Times New Roman" charset="0"/>
                <a:cs typeface="Times New Roman" charset="0"/>
              </a:rPr>
              <a:t>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me,neiÅ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</a:t>
            </a:r>
            <a:r>
              <a:rPr lang="es-ES" sz="2800" dirty="0" err="1">
                <a:latin typeface="Bwgrkn"/>
                <a:cs typeface="Bwgrkn"/>
              </a:rPr>
              <a:t>me,nw</a:t>
            </a:r>
            <a:r>
              <a:rPr lang="es-ES" sz="2800" dirty="0">
                <a:latin typeface="Times New Roman" charset="0"/>
                <a:cs typeface="Times New Roman" charset="0"/>
              </a:rPr>
              <a:t>: permanecer)</a:t>
            </a:r>
            <a:endParaRPr lang="en-US" sz="2800" dirty="0">
              <a:cs typeface="+mn-cs"/>
            </a:endParaRPr>
          </a:p>
          <a:p>
            <a:pPr indent="363538" eaLnBrk="0" hangingPunct="0">
              <a:tabLst>
                <a:tab pos="457200" algn="l"/>
              </a:tabLst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4705350"/>
            <a:ext cx="5260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" sz="2000" baseline="30000" dirty="0">
                <a:cs typeface="Times New Roman" charset="0"/>
              </a:rPr>
              <a:t>*</a:t>
            </a:r>
            <a:r>
              <a:rPr lang="es-ES" sz="2000" dirty="0">
                <a:cs typeface="Times New Roman" charset="0"/>
              </a:rPr>
              <a:t> La partícula adversativa “</a:t>
            </a:r>
            <a:r>
              <a:rPr lang="es-ES" sz="2000" dirty="0">
                <a:latin typeface="Bwgrkn"/>
                <a:cs typeface="Bwgrkn"/>
              </a:rPr>
              <a:t>de</a:t>
            </a:r>
            <a:r>
              <a:rPr lang="es-ES" sz="2000" dirty="0">
                <a:cs typeface="Times New Roman" charset="0"/>
              </a:rPr>
              <a:t>” es pospositiva.</a:t>
            </a:r>
            <a:endParaRPr lang="es-E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50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10080411"/>
              </p:ext>
            </p:extLst>
          </p:nvPr>
        </p:nvGraphicFramePr>
        <p:xfrm>
          <a:off x="228600" y="2343150"/>
          <a:ext cx="8686800" cy="220215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(uds.) </a:t>
                      </a: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vemos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pecado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me,nei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02" name="Rectangle 94"/>
          <p:cNvSpPr>
            <a:spLocks noChangeArrowheads="1"/>
          </p:cNvSpPr>
          <p:nvPr/>
        </p:nvSpPr>
        <p:spPr bwMode="auto">
          <a:xfrm>
            <a:off x="76200" y="28575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63538">
              <a:buSzPct val="100000"/>
              <a:buFont typeface="WP IconicSymbolsA" charset="0"/>
              <a:buNone/>
              <a:tabLst>
                <a:tab pos="457200" algn="l"/>
              </a:tabLst>
              <a:defRPr/>
            </a:pPr>
            <a:r>
              <a:rPr lang="es-MX" sz="2800" dirty="0">
                <a:latin typeface="Times New Roman" charset="0"/>
                <a:cs typeface="Times New Roman" charset="0"/>
              </a:rPr>
              <a:t>Jn. 9:41 …</a:t>
            </a:r>
            <a:r>
              <a:rPr lang="es-MX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nu</a:t>
            </a:r>
            <a:r>
              <a:rPr lang="es-ES" sz="2800" dirty="0">
                <a:latin typeface="Bwgrkn"/>
                <a:cs typeface="Bwgrkn"/>
              </a:rPr>
              <a:t>/n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(ahora)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Bwgrkn"/>
                <a:cs typeface="Bwgrkn"/>
              </a:rPr>
              <a:t>de</a:t>
            </a:r>
            <a:r>
              <a:rPr lang="es-ES" sz="2800" dirty="0">
                <a:latin typeface="Bwgrkl" charset="0"/>
                <a:cs typeface="Times New Roman" charset="0"/>
              </a:rPr>
              <a:t>. </a:t>
            </a:r>
            <a:r>
              <a:rPr lang="es-ES" sz="2800" dirty="0">
                <a:latin typeface="Times New Roman" charset="0"/>
                <a:cs typeface="Times New Roman" charset="0"/>
              </a:rPr>
              <a:t>(pero)</a:t>
            </a:r>
            <a:r>
              <a:rPr lang="es-ES" sz="2800" baseline="30000" dirty="0">
                <a:latin typeface="Times New Roman" charset="0"/>
                <a:cs typeface="Times New Roman" charset="0"/>
              </a:rPr>
              <a:t>*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le,gete</a:t>
            </a:r>
            <a:r>
              <a:rPr lang="es-ES" sz="2800" dirty="0">
                <a:latin typeface="Bwgrkn"/>
                <a:cs typeface="Bwgrkn"/>
              </a:rPr>
              <a:t> o[ti </a:t>
            </a:r>
            <a:r>
              <a:rPr lang="es-ES" sz="2800" dirty="0" err="1">
                <a:latin typeface="Bwgrkn"/>
                <a:cs typeface="Bwgrkn"/>
              </a:rPr>
              <a:t>Ble,pomen</a:t>
            </a:r>
            <a:r>
              <a:rPr lang="es-ES" sz="2800" dirty="0">
                <a:latin typeface="Bwgrkn"/>
                <a:cs typeface="Bwgrkn"/>
              </a:rPr>
              <a:t>( h` </a:t>
            </a:r>
            <a:r>
              <a:rPr lang="es-ES" sz="2800" dirty="0" err="1">
                <a:latin typeface="Bwgrkn"/>
                <a:cs typeface="Bwgrkn"/>
              </a:rPr>
              <a:t>a`marti,a</a:t>
            </a:r>
            <a:r>
              <a:rPr lang="es-ES" sz="2800" dirty="0">
                <a:latin typeface="Bwgrkn"/>
                <a:cs typeface="Bwgrkn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u`mw</a:t>
            </a:r>
            <a:r>
              <a:rPr lang="es-ES" sz="2800" dirty="0">
                <a:latin typeface="Bwgrkn"/>
                <a:cs typeface="Bwgrkn"/>
              </a:rPr>
              <a:t>/n </a:t>
            </a:r>
            <a:r>
              <a:rPr lang="es-ES" sz="2800" dirty="0">
                <a:latin typeface="Times New Roman" charset="0"/>
                <a:cs typeface="Times New Roman" charset="0"/>
              </a:rPr>
              <a:t>(de </a:t>
            </a:r>
            <a:r>
              <a:rPr lang="es-ES" sz="2800" dirty="0" err="1">
                <a:latin typeface="Times New Roman" charset="0"/>
                <a:cs typeface="Times New Roman" charset="0"/>
              </a:rPr>
              <a:t>uds.</a:t>
            </a:r>
            <a:r>
              <a:rPr lang="es-ES" sz="2800" dirty="0">
                <a:latin typeface="Times New Roman" charset="0"/>
                <a:cs typeface="Times New Roman" charset="0"/>
              </a:rPr>
              <a:t>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me,neiÅ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</a:t>
            </a:r>
            <a:r>
              <a:rPr lang="es-ES" sz="2800" dirty="0" err="1">
                <a:latin typeface="Bwgrkn"/>
                <a:cs typeface="Bwgrkn"/>
              </a:rPr>
              <a:t>me,nw</a:t>
            </a:r>
            <a:r>
              <a:rPr lang="es-ES" sz="2800" dirty="0">
                <a:latin typeface="Times New Roman" charset="0"/>
                <a:cs typeface="Times New Roman" charset="0"/>
              </a:rPr>
              <a:t>: permanecer)</a:t>
            </a:r>
            <a:endParaRPr lang="en-US" sz="2800" dirty="0">
              <a:cs typeface="+mn-cs"/>
            </a:endParaRPr>
          </a:p>
          <a:p>
            <a:pPr indent="363538" eaLnBrk="0" hangingPunct="0">
              <a:tabLst>
                <a:tab pos="457200" algn="l"/>
              </a:tabLst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4705350"/>
            <a:ext cx="5260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" sz="2000" baseline="30000" dirty="0">
                <a:cs typeface="Times New Roman" charset="0"/>
              </a:rPr>
              <a:t>*</a:t>
            </a:r>
            <a:r>
              <a:rPr lang="es-ES" sz="2000" dirty="0">
                <a:cs typeface="Times New Roman" charset="0"/>
              </a:rPr>
              <a:t> La partícula adversativa “</a:t>
            </a:r>
            <a:r>
              <a:rPr lang="es-ES" sz="2000" dirty="0">
                <a:latin typeface="Bwgrkn"/>
                <a:cs typeface="Bwgrkn"/>
              </a:rPr>
              <a:t>de</a:t>
            </a:r>
            <a:r>
              <a:rPr lang="es-ES" sz="2000" dirty="0">
                <a:cs typeface="Times New Roman" charset="0"/>
              </a:rPr>
              <a:t>” es pospositiva.</a:t>
            </a:r>
            <a:endParaRPr lang="es-E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1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2176542"/>
              </p:ext>
            </p:extLst>
          </p:nvPr>
        </p:nvGraphicFramePr>
        <p:xfrm>
          <a:off x="228600" y="2343150"/>
          <a:ext cx="8686800" cy="220215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(uds.) </a:t>
                      </a: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vemos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pecado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me,nei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me,nw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permanece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02" name="Rectangle 94"/>
          <p:cNvSpPr>
            <a:spLocks noChangeArrowheads="1"/>
          </p:cNvSpPr>
          <p:nvPr/>
        </p:nvSpPr>
        <p:spPr bwMode="auto">
          <a:xfrm>
            <a:off x="76200" y="28575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63538">
              <a:buSzPct val="100000"/>
              <a:buFont typeface="WP IconicSymbolsA" charset="0"/>
              <a:buNone/>
              <a:tabLst>
                <a:tab pos="457200" algn="l"/>
              </a:tabLst>
              <a:defRPr/>
            </a:pPr>
            <a:r>
              <a:rPr lang="es-MX" sz="2800" dirty="0">
                <a:latin typeface="Times New Roman" charset="0"/>
                <a:cs typeface="Times New Roman" charset="0"/>
              </a:rPr>
              <a:t>Jn. 9:41 …</a:t>
            </a:r>
            <a:r>
              <a:rPr lang="es-MX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nu</a:t>
            </a:r>
            <a:r>
              <a:rPr lang="es-ES" sz="2800" dirty="0">
                <a:latin typeface="Bwgrkn"/>
                <a:cs typeface="Bwgrkn"/>
              </a:rPr>
              <a:t>/n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(ahora)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Bwgrkn"/>
                <a:cs typeface="Bwgrkn"/>
              </a:rPr>
              <a:t>de</a:t>
            </a:r>
            <a:r>
              <a:rPr lang="es-ES" sz="2800" dirty="0">
                <a:latin typeface="Bwgrkl" charset="0"/>
                <a:cs typeface="Times New Roman" charset="0"/>
              </a:rPr>
              <a:t>. </a:t>
            </a:r>
            <a:r>
              <a:rPr lang="es-ES" sz="2800" dirty="0">
                <a:latin typeface="Times New Roman" charset="0"/>
                <a:cs typeface="Times New Roman" charset="0"/>
              </a:rPr>
              <a:t>(pero)</a:t>
            </a:r>
            <a:r>
              <a:rPr lang="es-ES" sz="2800" baseline="30000" dirty="0">
                <a:latin typeface="Times New Roman" charset="0"/>
                <a:cs typeface="Times New Roman" charset="0"/>
              </a:rPr>
              <a:t>*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le,gete</a:t>
            </a:r>
            <a:r>
              <a:rPr lang="es-ES" sz="2800" dirty="0">
                <a:latin typeface="Bwgrkn"/>
                <a:cs typeface="Bwgrkn"/>
              </a:rPr>
              <a:t> o[ti </a:t>
            </a:r>
            <a:r>
              <a:rPr lang="es-ES" sz="2800" dirty="0" err="1">
                <a:latin typeface="Bwgrkn"/>
                <a:cs typeface="Bwgrkn"/>
              </a:rPr>
              <a:t>Ble,pomen</a:t>
            </a:r>
            <a:r>
              <a:rPr lang="es-ES" sz="2800" dirty="0">
                <a:latin typeface="Bwgrkn"/>
                <a:cs typeface="Bwgrkn"/>
              </a:rPr>
              <a:t>( h` </a:t>
            </a:r>
            <a:r>
              <a:rPr lang="es-ES" sz="2800" dirty="0" err="1">
                <a:latin typeface="Bwgrkn"/>
                <a:cs typeface="Bwgrkn"/>
              </a:rPr>
              <a:t>a`marti,a</a:t>
            </a:r>
            <a:r>
              <a:rPr lang="es-ES" sz="2800" dirty="0">
                <a:latin typeface="Bwgrkn"/>
                <a:cs typeface="Bwgrkn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u`mw</a:t>
            </a:r>
            <a:r>
              <a:rPr lang="es-ES" sz="2800" dirty="0">
                <a:latin typeface="Bwgrkn"/>
                <a:cs typeface="Bwgrkn"/>
              </a:rPr>
              <a:t>/n </a:t>
            </a:r>
            <a:r>
              <a:rPr lang="es-ES" sz="2800" dirty="0">
                <a:latin typeface="Times New Roman" charset="0"/>
                <a:cs typeface="Times New Roman" charset="0"/>
              </a:rPr>
              <a:t>(de </a:t>
            </a:r>
            <a:r>
              <a:rPr lang="es-ES" sz="2800" dirty="0" err="1">
                <a:latin typeface="Times New Roman" charset="0"/>
                <a:cs typeface="Times New Roman" charset="0"/>
              </a:rPr>
              <a:t>uds.</a:t>
            </a:r>
            <a:r>
              <a:rPr lang="es-ES" sz="2800" dirty="0">
                <a:latin typeface="Times New Roman" charset="0"/>
                <a:cs typeface="Times New Roman" charset="0"/>
              </a:rPr>
              <a:t>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me,neiÅ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</a:t>
            </a:r>
            <a:r>
              <a:rPr lang="es-ES" sz="2800" dirty="0" err="1">
                <a:latin typeface="Bwgrkn"/>
                <a:cs typeface="Bwgrkn"/>
              </a:rPr>
              <a:t>me,nw</a:t>
            </a:r>
            <a:r>
              <a:rPr lang="es-ES" sz="2800" dirty="0">
                <a:latin typeface="Times New Roman" charset="0"/>
                <a:cs typeface="Times New Roman" charset="0"/>
              </a:rPr>
              <a:t>: permanecer)</a:t>
            </a:r>
            <a:endParaRPr lang="en-US" sz="2800" dirty="0">
              <a:cs typeface="+mn-cs"/>
            </a:endParaRPr>
          </a:p>
          <a:p>
            <a:pPr indent="363538" eaLnBrk="0" hangingPunct="0">
              <a:tabLst>
                <a:tab pos="457200" algn="l"/>
              </a:tabLst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4705350"/>
            <a:ext cx="5260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" sz="2000" baseline="30000" dirty="0">
                <a:cs typeface="Times New Roman" charset="0"/>
              </a:rPr>
              <a:t>*</a:t>
            </a:r>
            <a:r>
              <a:rPr lang="es-ES" sz="2000" dirty="0">
                <a:cs typeface="Times New Roman" charset="0"/>
              </a:rPr>
              <a:t> La partícula adversativa “</a:t>
            </a:r>
            <a:r>
              <a:rPr lang="es-ES" sz="2000" dirty="0">
                <a:latin typeface="Bwgrkn"/>
                <a:cs typeface="Bwgrkn"/>
              </a:rPr>
              <a:t>de</a:t>
            </a:r>
            <a:r>
              <a:rPr lang="es-ES" sz="2000" dirty="0">
                <a:cs typeface="Times New Roman" charset="0"/>
              </a:rPr>
              <a:t>” es pospositiva.</a:t>
            </a:r>
            <a:endParaRPr lang="es-E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4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715" name="Group 10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14243479"/>
              </p:ext>
            </p:extLst>
          </p:nvPr>
        </p:nvGraphicFramePr>
        <p:xfrm>
          <a:off x="228600" y="2343150"/>
          <a:ext cx="8686800" cy="2202150"/>
        </p:xfrm>
        <a:graphic>
          <a:graphicData uri="http://schemas.openxmlformats.org/drawingml/2006/table">
            <a:tbl>
              <a:tblPr/>
              <a:tblGrid>
                <a:gridCol w="1731963"/>
                <a:gridCol w="604837"/>
                <a:gridCol w="468313"/>
                <a:gridCol w="528637"/>
                <a:gridCol w="603250"/>
                <a:gridCol w="601663"/>
                <a:gridCol w="623887"/>
                <a:gridCol w="508000"/>
                <a:gridCol w="1279525"/>
                <a:gridCol w="1736725"/>
              </a:tblGrid>
              <a:tr h="28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le,gete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(uds.) </a:t>
                      </a: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Ble,pomen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vemos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s-E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el pecado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me,nei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me,nw</a:t>
                      </a:r>
                      <a:endParaRPr kumimoji="0" lang="es-P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permanece</a:t>
                      </a:r>
                    </a:p>
                  </a:txBody>
                  <a:tcPr marT="34283" marB="3428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02" name="Rectangle 94"/>
          <p:cNvSpPr>
            <a:spLocks noChangeArrowheads="1"/>
          </p:cNvSpPr>
          <p:nvPr/>
        </p:nvSpPr>
        <p:spPr bwMode="auto">
          <a:xfrm>
            <a:off x="76200" y="28575"/>
            <a:ext cx="9144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63538">
              <a:buSzPct val="100000"/>
              <a:buFont typeface="WP IconicSymbolsA" charset="0"/>
              <a:buNone/>
              <a:tabLst>
                <a:tab pos="457200" algn="l"/>
              </a:tabLst>
              <a:defRPr/>
            </a:pPr>
            <a:r>
              <a:rPr lang="es-MX" sz="2800" dirty="0">
                <a:latin typeface="Times New Roman" charset="0"/>
                <a:cs typeface="Times New Roman" charset="0"/>
              </a:rPr>
              <a:t>Jn. 9:41 …</a:t>
            </a:r>
            <a:r>
              <a:rPr lang="es-MX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nu</a:t>
            </a:r>
            <a:r>
              <a:rPr lang="es-ES" sz="2800" dirty="0">
                <a:latin typeface="Bwgrkn"/>
                <a:cs typeface="Bwgrkn"/>
              </a:rPr>
              <a:t>/n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(ahora)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Bwgrkn"/>
                <a:cs typeface="Bwgrkn"/>
              </a:rPr>
              <a:t>de</a:t>
            </a:r>
            <a:r>
              <a:rPr lang="es-ES" sz="2800" dirty="0">
                <a:latin typeface="Bwgrkl" charset="0"/>
                <a:cs typeface="Times New Roman" charset="0"/>
              </a:rPr>
              <a:t>. </a:t>
            </a:r>
            <a:r>
              <a:rPr lang="es-ES" sz="2800" dirty="0">
                <a:latin typeface="Times New Roman" charset="0"/>
                <a:cs typeface="Times New Roman" charset="0"/>
              </a:rPr>
              <a:t>(pero)</a:t>
            </a:r>
            <a:r>
              <a:rPr lang="es-ES" sz="2800" baseline="30000" dirty="0">
                <a:latin typeface="Times New Roman" charset="0"/>
                <a:cs typeface="Times New Roman" charset="0"/>
              </a:rPr>
              <a:t>*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le,gete</a:t>
            </a:r>
            <a:r>
              <a:rPr lang="es-ES" sz="2800" dirty="0">
                <a:latin typeface="Bwgrkn"/>
                <a:cs typeface="Bwgrkn"/>
              </a:rPr>
              <a:t> o[ti </a:t>
            </a:r>
            <a:r>
              <a:rPr lang="es-ES" sz="2800" dirty="0" err="1">
                <a:latin typeface="Bwgrkn"/>
                <a:cs typeface="Bwgrkn"/>
              </a:rPr>
              <a:t>Ble,pomen</a:t>
            </a:r>
            <a:r>
              <a:rPr lang="es-ES" sz="2800" dirty="0">
                <a:latin typeface="Bwgrkn"/>
                <a:cs typeface="Bwgrkn"/>
              </a:rPr>
              <a:t>( h` </a:t>
            </a:r>
            <a:r>
              <a:rPr lang="es-ES" sz="2800" dirty="0" err="1">
                <a:latin typeface="Bwgrkn"/>
                <a:cs typeface="Bwgrkn"/>
              </a:rPr>
              <a:t>a`marti,a</a:t>
            </a:r>
            <a:r>
              <a:rPr lang="es-ES" sz="2800" dirty="0">
                <a:latin typeface="Bwgrkn"/>
                <a:cs typeface="Bwgrkn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u`mw</a:t>
            </a:r>
            <a:r>
              <a:rPr lang="es-ES" sz="2800" dirty="0">
                <a:latin typeface="Bwgrkn"/>
                <a:cs typeface="Bwgrkn"/>
              </a:rPr>
              <a:t>/n </a:t>
            </a:r>
            <a:r>
              <a:rPr lang="es-ES" sz="2800" dirty="0">
                <a:latin typeface="Times New Roman" charset="0"/>
                <a:cs typeface="Times New Roman" charset="0"/>
              </a:rPr>
              <a:t>(de </a:t>
            </a:r>
            <a:r>
              <a:rPr lang="es-ES" sz="2800" dirty="0" err="1">
                <a:latin typeface="Times New Roman" charset="0"/>
                <a:cs typeface="Times New Roman" charset="0"/>
              </a:rPr>
              <a:t>uds.</a:t>
            </a:r>
            <a:r>
              <a:rPr lang="es-ES" sz="2800" dirty="0">
                <a:latin typeface="Times New Roman" charset="0"/>
                <a:cs typeface="Times New Roman" charset="0"/>
              </a:rPr>
              <a:t>)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 err="1">
                <a:latin typeface="Bwgrkn"/>
                <a:cs typeface="Bwgrkn"/>
              </a:rPr>
              <a:t>me,neiÅ</a:t>
            </a:r>
            <a:r>
              <a:rPr lang="es-ES" sz="2800" dirty="0">
                <a:latin typeface="Bwgrkl" charset="0"/>
                <a:cs typeface="Times New Roman" charset="0"/>
              </a:rPr>
              <a:t> </a:t>
            </a:r>
            <a:r>
              <a:rPr lang="es-ES" sz="2800" dirty="0">
                <a:latin typeface="Times New Roman" charset="0"/>
                <a:cs typeface="Times New Roman" charset="0"/>
              </a:rPr>
              <a:t>(</a:t>
            </a:r>
            <a:r>
              <a:rPr lang="es-ES" sz="2800" dirty="0" err="1">
                <a:latin typeface="Bwgrkn"/>
                <a:cs typeface="Bwgrkn"/>
              </a:rPr>
              <a:t>me,nw</a:t>
            </a:r>
            <a:r>
              <a:rPr lang="es-ES" sz="2800" dirty="0">
                <a:latin typeface="Times New Roman" charset="0"/>
                <a:cs typeface="Times New Roman" charset="0"/>
              </a:rPr>
              <a:t>: permanecer)</a:t>
            </a:r>
            <a:endParaRPr lang="en-US" sz="2800" dirty="0">
              <a:cs typeface="+mn-cs"/>
            </a:endParaRPr>
          </a:p>
          <a:p>
            <a:pPr indent="363538" eaLnBrk="0" hangingPunct="0">
              <a:tabLst>
                <a:tab pos="457200" algn="l"/>
              </a:tabLst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68703" name="Rectangle 95"/>
          <p:cNvSpPr>
            <a:spLocks noChangeArrowheads="1"/>
          </p:cNvSpPr>
          <p:nvPr/>
        </p:nvSpPr>
        <p:spPr bwMode="auto">
          <a:xfrm>
            <a:off x="0" y="4705350"/>
            <a:ext cx="5260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s-ES" sz="2000" baseline="30000" dirty="0">
                <a:cs typeface="Times New Roman" charset="0"/>
              </a:rPr>
              <a:t>*</a:t>
            </a:r>
            <a:r>
              <a:rPr lang="es-ES" sz="2000" dirty="0">
                <a:cs typeface="Times New Roman" charset="0"/>
              </a:rPr>
              <a:t> La partícula adversativa “</a:t>
            </a:r>
            <a:r>
              <a:rPr lang="es-ES" sz="2000" dirty="0">
                <a:latin typeface="Bwgrkn"/>
                <a:cs typeface="Bwgrkn"/>
              </a:rPr>
              <a:t>de</a:t>
            </a:r>
            <a:r>
              <a:rPr lang="es-ES" sz="2000" dirty="0">
                <a:cs typeface="Times New Roman" charset="0"/>
              </a:rPr>
              <a:t>” es pospositiva.</a:t>
            </a:r>
            <a:endParaRPr lang="es-ES" sz="2000" dirty="0">
              <a:cs typeface="+mn-cs"/>
            </a:endParaRPr>
          </a:p>
        </p:txBody>
      </p:sp>
      <p:sp>
        <p:nvSpPr>
          <p:cNvPr id="68704" name="Rectangle 96"/>
          <p:cNvSpPr>
            <a:spLocks noChangeArrowheads="1"/>
          </p:cNvSpPr>
          <p:nvPr/>
        </p:nvSpPr>
        <p:spPr bwMode="auto">
          <a:xfrm>
            <a:off x="304800" y="1012825"/>
            <a:ext cx="84582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363538" eaLnBrk="0" hangingPunct="0">
              <a:tabLst>
                <a:tab pos="457200" algn="l"/>
              </a:tabLst>
              <a:defRPr/>
            </a:pPr>
            <a:r>
              <a:rPr lang="es-MX" sz="3000">
                <a:latin typeface="Times New Roman" charset="0"/>
                <a:cs typeface="Times New Roman" charset="0"/>
              </a:rPr>
              <a:t>pero ahora (uds.) dicen: “vemos”, el pecado de ustedes permanece. (pero ahora que…)</a:t>
            </a:r>
            <a:endParaRPr lang="en-US" sz="30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0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" y="57150"/>
            <a:ext cx="89916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SzPct val="100000"/>
              <a:buFont typeface="Wingdings" charset="0"/>
              <a:buNone/>
              <a:defRPr/>
            </a:pPr>
            <a:r>
              <a:rPr lang="es-PE" sz="2300" dirty="0">
                <a:cs typeface="+mn-cs"/>
              </a:rPr>
              <a:t>Mt. 22:16 </a:t>
            </a:r>
            <a:r>
              <a:rPr lang="es-PE" sz="2300" dirty="0">
                <a:latin typeface="Bwgrkn"/>
                <a:cs typeface="Bwgrkn"/>
              </a:rPr>
              <a:t>kai. avposte,llousin </a:t>
            </a:r>
            <a:r>
              <a:rPr lang="es-PE" sz="2300" dirty="0">
                <a:cs typeface="+mn-cs"/>
              </a:rPr>
              <a:t>(</a:t>
            </a:r>
            <a:r>
              <a:rPr lang="es-PE" sz="2300" dirty="0">
                <a:latin typeface="Bwgrkn"/>
                <a:cs typeface="Bwgrkn"/>
              </a:rPr>
              <a:t>avposte</a:t>
            </a:r>
            <a:r>
              <a:rPr lang="es-PE" sz="2300" dirty="0">
                <a:latin typeface="Bwgrkl" charset="0"/>
                <a:cs typeface="+mn-cs"/>
              </a:rPr>
              <a:t>,</a:t>
            </a:r>
            <a:r>
              <a:rPr lang="es-PE" sz="2300" dirty="0">
                <a:latin typeface="Bwgrkn"/>
                <a:cs typeface="Bwgrkn"/>
              </a:rPr>
              <a:t>llw</a:t>
            </a:r>
            <a:r>
              <a:rPr lang="es-PE" sz="2300" dirty="0">
                <a:cs typeface="+mn-cs"/>
              </a:rPr>
              <a:t>: enviar)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/|</a:t>
            </a:r>
            <a:r>
              <a:rPr lang="es-PE" sz="2300" dirty="0">
                <a:cs typeface="+mn-cs"/>
              </a:rPr>
              <a:t> (a él) </a:t>
            </a:r>
            <a:r>
              <a:rPr lang="es-PE" sz="2300" dirty="0">
                <a:latin typeface="Bwgrkn"/>
                <a:cs typeface="Bwgrkn"/>
              </a:rPr>
              <a:t>tou.j</a:t>
            </a:r>
            <a:r>
              <a:rPr lang="es-PE" sz="2300" dirty="0">
                <a:latin typeface="Bwgrkl" charset="0"/>
                <a:cs typeface="+mn-cs"/>
              </a:rPr>
              <a:t> </a:t>
            </a:r>
            <a:r>
              <a:rPr lang="es-PE" sz="2300" dirty="0">
                <a:latin typeface="Bwgrkn"/>
                <a:cs typeface="Bwgrkn"/>
              </a:rPr>
              <a:t>maqhta.j</a:t>
            </a:r>
            <a:r>
              <a:rPr lang="es-PE" sz="2300" dirty="0">
                <a:cs typeface="+mn-cs"/>
              </a:rPr>
              <a:t> (discípulos)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/n </a:t>
            </a:r>
            <a:r>
              <a:rPr lang="es-PE" sz="2300" dirty="0">
                <a:cs typeface="+mn-cs"/>
              </a:rPr>
              <a:t>(de ellos) </a:t>
            </a:r>
            <a:r>
              <a:rPr lang="es-PE" sz="2300" dirty="0">
                <a:latin typeface="Bwgrkn"/>
                <a:cs typeface="Bwgrkn"/>
              </a:rPr>
              <a:t>meta</a:t>
            </a:r>
            <a:r>
              <a:rPr lang="es-PE" sz="2300" dirty="0">
                <a:latin typeface="Bwgrkl" charset="0"/>
                <a:cs typeface="+mn-cs"/>
              </a:rPr>
              <a:t>. </a:t>
            </a:r>
            <a:r>
              <a:rPr lang="es-PE" sz="2300" dirty="0">
                <a:latin typeface="Bwgrkn"/>
                <a:cs typeface="Bwgrkn"/>
              </a:rPr>
              <a:t>tw/n ~Hrw|dianw/n </a:t>
            </a:r>
            <a:r>
              <a:rPr lang="es-PE" sz="2300" dirty="0">
                <a:cs typeface="+mn-cs"/>
              </a:rPr>
              <a:t>(junto con los de los herodianos)  </a:t>
            </a:r>
            <a:r>
              <a:rPr lang="es-PE" sz="2300" dirty="0">
                <a:latin typeface="Bwgrkn"/>
                <a:cs typeface="Bwgrkn"/>
              </a:rPr>
              <a:t>le,gontej</a:t>
            </a:r>
            <a:r>
              <a:rPr lang="es-PE" sz="2300" dirty="0">
                <a:latin typeface="Bwgrkl" charset="0"/>
                <a:cs typeface="+mn-cs"/>
              </a:rPr>
              <a:t>(</a:t>
            </a:r>
            <a:r>
              <a:rPr lang="es-PE" sz="2300" dirty="0">
                <a:cs typeface="+mn-cs"/>
              </a:rPr>
              <a:t> (diciendo) </a:t>
            </a:r>
            <a:r>
              <a:rPr lang="es-PE" sz="2300" dirty="0">
                <a:latin typeface="Bwgrkn"/>
                <a:cs typeface="Bwgrkn"/>
              </a:rPr>
              <a:t>Dida,skale</a:t>
            </a:r>
            <a:r>
              <a:rPr lang="es-PE" sz="2300" dirty="0">
                <a:latin typeface="Bwgrkl" charset="0"/>
                <a:cs typeface="+mn-cs"/>
              </a:rPr>
              <a:t>(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dida,skaloj</a:t>
            </a:r>
            <a:r>
              <a:rPr lang="es-PE" sz="2300" dirty="0">
                <a:cs typeface="+mn-cs"/>
              </a:rPr>
              <a:t>: maestro) </a:t>
            </a:r>
            <a:r>
              <a:rPr lang="es-PE" sz="2300" dirty="0">
                <a:latin typeface="Bwgrkn"/>
                <a:cs typeface="Bwgrkn"/>
              </a:rPr>
              <a:t>oi;damen </a:t>
            </a:r>
            <a:r>
              <a:rPr lang="es-PE" sz="2300" dirty="0">
                <a:cs typeface="+mn-cs"/>
              </a:rPr>
              <a:t>(sabemos) </a:t>
            </a:r>
            <a:r>
              <a:rPr lang="es-PE" sz="2300" dirty="0">
                <a:latin typeface="Bwgrkn"/>
                <a:cs typeface="Bwgrkn"/>
              </a:rPr>
              <a:t>o[ti avlhqh.j ei= </a:t>
            </a:r>
            <a:r>
              <a:rPr lang="es-PE" sz="2300" dirty="0">
                <a:cs typeface="+mn-cs"/>
              </a:rPr>
              <a:t>(que de verdad eres) </a:t>
            </a:r>
            <a:r>
              <a:rPr lang="es-PE" sz="2300" dirty="0">
                <a:latin typeface="Bwgrkn"/>
                <a:cs typeface="Bwgrkn"/>
              </a:rPr>
              <a:t>kai. th.n o`do.n tou/ qeou/ evn avlhqei,a</a:t>
            </a:r>
            <a:r>
              <a:rPr lang="es-PE" sz="2300" dirty="0">
                <a:latin typeface="Bwgrkl" charset="0"/>
                <a:cs typeface="+mn-cs"/>
              </a:rPr>
              <a:t>|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avlhqei,a</a:t>
            </a:r>
            <a:r>
              <a:rPr lang="es-PE" sz="2300" dirty="0">
                <a:cs typeface="+mn-cs"/>
              </a:rPr>
              <a:t>: verdad ) </a:t>
            </a:r>
            <a:r>
              <a:rPr lang="es-PE" sz="2300" dirty="0">
                <a:latin typeface="Bwgrkn"/>
                <a:cs typeface="Bwgrkn"/>
              </a:rPr>
              <a:t>dida,skeij</a:t>
            </a:r>
            <a:r>
              <a:rPr lang="es-PE" sz="2300" dirty="0">
                <a:latin typeface="Bwgrkl" charset="0"/>
                <a:cs typeface="+mn-cs"/>
              </a:rPr>
              <a:t>(</a:t>
            </a:r>
          </a:p>
        </p:txBody>
      </p:sp>
      <p:graphicFrame>
        <p:nvGraphicFramePr>
          <p:cNvPr id="35321" name="Group 5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30673115"/>
              </p:ext>
            </p:extLst>
          </p:nvPr>
        </p:nvGraphicFramePr>
        <p:xfrm>
          <a:off x="228600" y="2906713"/>
          <a:ext cx="8686800" cy="218190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 maqhta.j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Dida,skale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oi;damen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" y="57150"/>
            <a:ext cx="89916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SzPct val="100000"/>
              <a:buFont typeface="Wingdings" charset="0"/>
              <a:buNone/>
              <a:defRPr/>
            </a:pPr>
            <a:r>
              <a:rPr lang="es-PE" sz="2300" dirty="0">
                <a:cs typeface="+mn-cs"/>
              </a:rPr>
              <a:t>Mt. 22:16 </a:t>
            </a:r>
            <a:r>
              <a:rPr lang="es-PE" sz="2300" dirty="0">
                <a:latin typeface="Bwgrkn"/>
                <a:cs typeface="Bwgrkn"/>
              </a:rPr>
              <a:t>kai. avposte,llousin </a:t>
            </a:r>
            <a:r>
              <a:rPr lang="es-PE" sz="2300" dirty="0">
                <a:cs typeface="+mn-cs"/>
              </a:rPr>
              <a:t>(</a:t>
            </a:r>
            <a:r>
              <a:rPr lang="es-PE" sz="2300" dirty="0">
                <a:latin typeface="Bwgrkn"/>
                <a:cs typeface="Bwgrkn"/>
              </a:rPr>
              <a:t>avposte</a:t>
            </a:r>
            <a:r>
              <a:rPr lang="es-PE" sz="2300" dirty="0">
                <a:latin typeface="Bwgrkl" charset="0"/>
                <a:cs typeface="+mn-cs"/>
              </a:rPr>
              <a:t>,</a:t>
            </a:r>
            <a:r>
              <a:rPr lang="es-PE" sz="2300" dirty="0">
                <a:latin typeface="Bwgrkn"/>
                <a:cs typeface="Bwgrkn"/>
              </a:rPr>
              <a:t>llw</a:t>
            </a:r>
            <a:r>
              <a:rPr lang="es-PE" sz="2300" dirty="0">
                <a:cs typeface="+mn-cs"/>
              </a:rPr>
              <a:t>: enviar)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/|</a:t>
            </a:r>
            <a:r>
              <a:rPr lang="es-PE" sz="2300" dirty="0">
                <a:cs typeface="+mn-cs"/>
              </a:rPr>
              <a:t> (a él) </a:t>
            </a:r>
            <a:r>
              <a:rPr lang="es-PE" sz="2300" dirty="0">
                <a:latin typeface="Bwgrkn"/>
                <a:cs typeface="Bwgrkn"/>
              </a:rPr>
              <a:t>tou.j</a:t>
            </a:r>
            <a:r>
              <a:rPr lang="es-PE" sz="2300" dirty="0">
                <a:latin typeface="Bwgrkl" charset="0"/>
                <a:cs typeface="+mn-cs"/>
              </a:rPr>
              <a:t> </a:t>
            </a:r>
            <a:r>
              <a:rPr lang="es-PE" sz="2300" dirty="0">
                <a:latin typeface="Bwgrkn"/>
                <a:cs typeface="Bwgrkn"/>
              </a:rPr>
              <a:t>maqhta.j</a:t>
            </a:r>
            <a:r>
              <a:rPr lang="es-PE" sz="2300" dirty="0">
                <a:cs typeface="+mn-cs"/>
              </a:rPr>
              <a:t> (discípulos)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/n </a:t>
            </a:r>
            <a:r>
              <a:rPr lang="es-PE" sz="2300" dirty="0">
                <a:cs typeface="+mn-cs"/>
              </a:rPr>
              <a:t>(de ellos) </a:t>
            </a:r>
            <a:r>
              <a:rPr lang="es-PE" sz="2300" dirty="0">
                <a:latin typeface="Bwgrkn"/>
                <a:cs typeface="Bwgrkn"/>
              </a:rPr>
              <a:t>meta</a:t>
            </a:r>
            <a:r>
              <a:rPr lang="es-PE" sz="2300" dirty="0">
                <a:latin typeface="Bwgrkl" charset="0"/>
                <a:cs typeface="+mn-cs"/>
              </a:rPr>
              <a:t>. </a:t>
            </a:r>
            <a:r>
              <a:rPr lang="es-PE" sz="2300" dirty="0">
                <a:latin typeface="Bwgrkn"/>
                <a:cs typeface="Bwgrkn"/>
              </a:rPr>
              <a:t>tw/n ~Hrw|dianw/n </a:t>
            </a:r>
            <a:r>
              <a:rPr lang="es-PE" sz="2300" dirty="0">
                <a:cs typeface="+mn-cs"/>
              </a:rPr>
              <a:t>(junto con los de los herodianos)  </a:t>
            </a:r>
            <a:r>
              <a:rPr lang="es-PE" sz="2300" dirty="0">
                <a:latin typeface="Bwgrkn"/>
                <a:cs typeface="Bwgrkn"/>
              </a:rPr>
              <a:t>le,</a:t>
            </a:r>
            <a:r>
              <a:rPr lang="es-PE" sz="2300" dirty="0" smtClean="0">
                <a:latin typeface="Bwgrkn"/>
                <a:cs typeface="Bwgrkn"/>
              </a:rPr>
              <a:t>gontej</a:t>
            </a:r>
            <a:r>
              <a:rPr lang="es-PE" sz="2300" dirty="0" smtClean="0">
                <a:cs typeface="+mn-cs"/>
              </a:rPr>
              <a:t> </a:t>
            </a:r>
            <a:r>
              <a:rPr lang="es-PE" sz="2300" dirty="0">
                <a:cs typeface="+mn-cs"/>
              </a:rPr>
              <a:t>(diciendo</a:t>
            </a:r>
            <a:r>
              <a:rPr lang="es-PE" sz="2300" dirty="0" smtClean="0">
                <a:cs typeface="+mn-cs"/>
              </a:rPr>
              <a:t>), </a:t>
            </a:r>
            <a:r>
              <a:rPr lang="es-PE" sz="2300" dirty="0">
                <a:latin typeface="Bwgrkn"/>
                <a:cs typeface="Bwgrkn"/>
              </a:rPr>
              <a:t>Dida,skale</a:t>
            </a:r>
            <a:r>
              <a:rPr lang="es-PE" sz="2300" dirty="0">
                <a:latin typeface="Bwgrkl" charset="0"/>
                <a:cs typeface="+mn-cs"/>
              </a:rPr>
              <a:t>(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dida,skaloj</a:t>
            </a:r>
            <a:r>
              <a:rPr lang="es-PE" sz="2300" dirty="0">
                <a:cs typeface="+mn-cs"/>
              </a:rPr>
              <a:t>: maestro) </a:t>
            </a:r>
            <a:r>
              <a:rPr lang="es-PE" sz="2300" dirty="0">
                <a:latin typeface="Bwgrkn"/>
                <a:cs typeface="Bwgrkn"/>
              </a:rPr>
              <a:t>oi;damen </a:t>
            </a:r>
            <a:r>
              <a:rPr lang="es-PE" sz="2300" dirty="0">
                <a:cs typeface="+mn-cs"/>
              </a:rPr>
              <a:t>(sabemos) </a:t>
            </a:r>
            <a:r>
              <a:rPr lang="es-PE" sz="2300" dirty="0">
                <a:latin typeface="Bwgrkn"/>
                <a:cs typeface="Bwgrkn"/>
              </a:rPr>
              <a:t>o[ti avlhqh.j ei= </a:t>
            </a:r>
            <a:r>
              <a:rPr lang="es-PE" sz="2300" dirty="0">
                <a:cs typeface="+mn-cs"/>
              </a:rPr>
              <a:t>(que de verdad eres) </a:t>
            </a:r>
            <a:r>
              <a:rPr lang="es-PE" sz="2300" dirty="0">
                <a:latin typeface="Bwgrkn"/>
                <a:cs typeface="Bwgrkn"/>
              </a:rPr>
              <a:t>kai. th.n o`do.n tou/ qeou/ evn avlhqei,a</a:t>
            </a:r>
            <a:r>
              <a:rPr lang="es-PE" sz="2300" dirty="0">
                <a:latin typeface="Bwgrkl" charset="0"/>
                <a:cs typeface="+mn-cs"/>
              </a:rPr>
              <a:t>|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avlhqei,a</a:t>
            </a:r>
            <a:r>
              <a:rPr lang="es-PE" sz="2300" dirty="0">
                <a:cs typeface="+mn-cs"/>
              </a:rPr>
              <a:t>: verdad ) </a:t>
            </a:r>
            <a:r>
              <a:rPr lang="es-PE" sz="2300" dirty="0">
                <a:latin typeface="Bwgrkn"/>
                <a:cs typeface="Bwgrkn"/>
              </a:rPr>
              <a:t>dida,skeij</a:t>
            </a:r>
            <a:r>
              <a:rPr lang="es-PE" sz="2300" dirty="0">
                <a:latin typeface="Bwgrkl" charset="0"/>
                <a:cs typeface="+mn-cs"/>
              </a:rPr>
              <a:t>(</a:t>
            </a:r>
          </a:p>
        </p:txBody>
      </p:sp>
      <p:graphicFrame>
        <p:nvGraphicFramePr>
          <p:cNvPr id="35321" name="Group 5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24691018"/>
              </p:ext>
            </p:extLst>
          </p:nvPr>
        </p:nvGraphicFramePr>
        <p:xfrm>
          <a:off x="228600" y="2906713"/>
          <a:ext cx="8686800" cy="218190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000" dirty="0" smtClean="0">
                          <a:latin typeface="Bwgrkn"/>
                          <a:cs typeface="Bwgrkn"/>
                        </a:rPr>
                        <a:t>avposte</a:t>
                      </a:r>
                      <a:r>
                        <a:rPr lang="es-PE" sz="2000" dirty="0" smtClean="0">
                          <a:latin typeface="Bwgrkl" charset="0"/>
                          <a:cs typeface="+mn-cs"/>
                        </a:rPr>
                        <a:t>,</a:t>
                      </a:r>
                      <a:r>
                        <a:rPr lang="es-PE" sz="2000" dirty="0" smtClean="0">
                          <a:latin typeface="Bwgrkn"/>
                          <a:cs typeface="Bwgrkn"/>
                        </a:rPr>
                        <a:t>llw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envían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 maqhta.j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Dida,skale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oi;damen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82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" y="57150"/>
            <a:ext cx="89916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SzPct val="100000"/>
              <a:buFont typeface="Wingdings" charset="0"/>
              <a:buNone/>
              <a:defRPr/>
            </a:pPr>
            <a:r>
              <a:rPr lang="es-PE" sz="2300" dirty="0">
                <a:cs typeface="+mn-cs"/>
              </a:rPr>
              <a:t>Mt. 22:16 </a:t>
            </a:r>
            <a:r>
              <a:rPr lang="es-PE" sz="2300" dirty="0">
                <a:latin typeface="Bwgrkn"/>
                <a:cs typeface="Bwgrkn"/>
              </a:rPr>
              <a:t>kai. avposte,llousin </a:t>
            </a:r>
            <a:r>
              <a:rPr lang="es-PE" sz="2300" dirty="0">
                <a:cs typeface="+mn-cs"/>
              </a:rPr>
              <a:t>(</a:t>
            </a:r>
            <a:r>
              <a:rPr lang="es-PE" sz="2300" dirty="0">
                <a:latin typeface="Bwgrkn"/>
                <a:cs typeface="Bwgrkn"/>
              </a:rPr>
              <a:t>avposte</a:t>
            </a:r>
            <a:r>
              <a:rPr lang="es-PE" sz="2300" dirty="0">
                <a:latin typeface="Bwgrkl" charset="0"/>
                <a:cs typeface="+mn-cs"/>
              </a:rPr>
              <a:t>,</a:t>
            </a:r>
            <a:r>
              <a:rPr lang="es-PE" sz="2300" dirty="0">
                <a:latin typeface="Bwgrkn"/>
                <a:cs typeface="Bwgrkn"/>
              </a:rPr>
              <a:t>llw</a:t>
            </a:r>
            <a:r>
              <a:rPr lang="es-PE" sz="2300" dirty="0">
                <a:cs typeface="+mn-cs"/>
              </a:rPr>
              <a:t>: enviar)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/|</a:t>
            </a:r>
            <a:r>
              <a:rPr lang="es-PE" sz="2300" dirty="0">
                <a:cs typeface="+mn-cs"/>
              </a:rPr>
              <a:t> (a él) </a:t>
            </a:r>
            <a:r>
              <a:rPr lang="es-PE" sz="2300" dirty="0">
                <a:latin typeface="Bwgrkn"/>
                <a:cs typeface="Bwgrkn"/>
              </a:rPr>
              <a:t>tou.j</a:t>
            </a:r>
            <a:r>
              <a:rPr lang="es-PE" sz="2300" dirty="0">
                <a:latin typeface="Bwgrkl" charset="0"/>
                <a:cs typeface="+mn-cs"/>
              </a:rPr>
              <a:t> </a:t>
            </a:r>
            <a:r>
              <a:rPr lang="es-PE" sz="2300" dirty="0">
                <a:latin typeface="Bwgrkn"/>
                <a:cs typeface="Bwgrkn"/>
              </a:rPr>
              <a:t>maqhta.j</a:t>
            </a:r>
            <a:r>
              <a:rPr lang="es-PE" sz="2300" dirty="0">
                <a:cs typeface="+mn-cs"/>
              </a:rPr>
              <a:t> (discípulos)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/n </a:t>
            </a:r>
            <a:r>
              <a:rPr lang="es-PE" sz="2300" dirty="0">
                <a:cs typeface="+mn-cs"/>
              </a:rPr>
              <a:t>(de ellos) </a:t>
            </a:r>
            <a:r>
              <a:rPr lang="es-PE" sz="2300" dirty="0">
                <a:latin typeface="Bwgrkn"/>
                <a:cs typeface="Bwgrkn"/>
              </a:rPr>
              <a:t>meta</a:t>
            </a:r>
            <a:r>
              <a:rPr lang="es-PE" sz="2300" dirty="0">
                <a:latin typeface="Bwgrkl" charset="0"/>
                <a:cs typeface="+mn-cs"/>
              </a:rPr>
              <a:t>. </a:t>
            </a:r>
            <a:r>
              <a:rPr lang="es-PE" sz="2300" dirty="0">
                <a:latin typeface="Bwgrkn"/>
                <a:cs typeface="Bwgrkn"/>
              </a:rPr>
              <a:t>tw/n ~Hrw|dianw/n </a:t>
            </a:r>
            <a:r>
              <a:rPr lang="es-PE" sz="2300" dirty="0">
                <a:cs typeface="+mn-cs"/>
              </a:rPr>
              <a:t>(junto con los de los herodianos)  </a:t>
            </a:r>
            <a:r>
              <a:rPr lang="es-PE" sz="2300" dirty="0">
                <a:latin typeface="Bwgrkn"/>
                <a:cs typeface="Bwgrkn"/>
              </a:rPr>
              <a:t>le,</a:t>
            </a:r>
            <a:r>
              <a:rPr lang="es-PE" sz="2300" dirty="0" smtClean="0">
                <a:latin typeface="Bwgrkn"/>
                <a:cs typeface="Bwgrkn"/>
              </a:rPr>
              <a:t>gontej</a:t>
            </a:r>
            <a:r>
              <a:rPr lang="es-PE" sz="2300" dirty="0" smtClean="0">
                <a:cs typeface="+mn-cs"/>
              </a:rPr>
              <a:t> </a:t>
            </a:r>
            <a:r>
              <a:rPr lang="es-PE" sz="2300" dirty="0">
                <a:cs typeface="+mn-cs"/>
              </a:rPr>
              <a:t>(diciendo</a:t>
            </a:r>
            <a:r>
              <a:rPr lang="es-PE" sz="2300" dirty="0" smtClean="0">
                <a:cs typeface="+mn-cs"/>
              </a:rPr>
              <a:t>), </a:t>
            </a:r>
            <a:r>
              <a:rPr lang="es-PE" sz="2300" dirty="0">
                <a:latin typeface="Bwgrkn"/>
                <a:cs typeface="Bwgrkn"/>
              </a:rPr>
              <a:t>Dida,skale</a:t>
            </a:r>
            <a:r>
              <a:rPr lang="es-PE" sz="2300" dirty="0">
                <a:latin typeface="Bwgrkl" charset="0"/>
                <a:cs typeface="+mn-cs"/>
              </a:rPr>
              <a:t>(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dida,skaloj</a:t>
            </a:r>
            <a:r>
              <a:rPr lang="es-PE" sz="2300" dirty="0">
                <a:cs typeface="+mn-cs"/>
              </a:rPr>
              <a:t>: maestro) </a:t>
            </a:r>
            <a:r>
              <a:rPr lang="es-PE" sz="2300" dirty="0">
                <a:latin typeface="Bwgrkn"/>
                <a:cs typeface="Bwgrkn"/>
              </a:rPr>
              <a:t>oi;damen </a:t>
            </a:r>
            <a:r>
              <a:rPr lang="es-PE" sz="2300" dirty="0">
                <a:cs typeface="+mn-cs"/>
              </a:rPr>
              <a:t>(sabemos) </a:t>
            </a:r>
            <a:r>
              <a:rPr lang="es-PE" sz="2300" dirty="0">
                <a:latin typeface="Bwgrkn"/>
                <a:cs typeface="Bwgrkn"/>
              </a:rPr>
              <a:t>o[ti avlhqh.j ei= </a:t>
            </a:r>
            <a:r>
              <a:rPr lang="es-PE" sz="2300" dirty="0">
                <a:cs typeface="+mn-cs"/>
              </a:rPr>
              <a:t>(que de verdad eres) </a:t>
            </a:r>
            <a:r>
              <a:rPr lang="es-PE" sz="2300" dirty="0">
                <a:latin typeface="Bwgrkn"/>
                <a:cs typeface="Bwgrkn"/>
              </a:rPr>
              <a:t>kai. th.n o`do.n tou/ qeou/ evn avlhqei,a</a:t>
            </a:r>
            <a:r>
              <a:rPr lang="es-PE" sz="2300" dirty="0">
                <a:latin typeface="Bwgrkl" charset="0"/>
                <a:cs typeface="+mn-cs"/>
              </a:rPr>
              <a:t>|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avlhqei,a</a:t>
            </a:r>
            <a:r>
              <a:rPr lang="es-PE" sz="2300" dirty="0">
                <a:cs typeface="+mn-cs"/>
              </a:rPr>
              <a:t>: verdad ) </a:t>
            </a:r>
            <a:r>
              <a:rPr lang="es-PE" sz="2300" dirty="0">
                <a:latin typeface="Bwgrkn"/>
                <a:cs typeface="Bwgrkn"/>
              </a:rPr>
              <a:t>dida,skeij</a:t>
            </a:r>
            <a:r>
              <a:rPr lang="es-PE" sz="2300" dirty="0">
                <a:latin typeface="Bwgrkl" charset="0"/>
                <a:cs typeface="+mn-cs"/>
              </a:rPr>
              <a:t>(</a:t>
            </a:r>
          </a:p>
        </p:txBody>
      </p:sp>
      <p:graphicFrame>
        <p:nvGraphicFramePr>
          <p:cNvPr id="35321" name="Group 5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55662811"/>
              </p:ext>
            </p:extLst>
          </p:nvPr>
        </p:nvGraphicFramePr>
        <p:xfrm>
          <a:off x="228600" y="2906713"/>
          <a:ext cx="8686800" cy="2220924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000" dirty="0" smtClean="0">
                          <a:latin typeface="Bwgrkn"/>
                          <a:cs typeface="Bwgrkn"/>
                        </a:rPr>
                        <a:t>avposte</a:t>
                      </a:r>
                      <a:r>
                        <a:rPr lang="es-PE" sz="2000" dirty="0" smtClean="0">
                          <a:latin typeface="Bwgrkl" charset="0"/>
                          <a:cs typeface="+mn-cs"/>
                        </a:rPr>
                        <a:t>,</a:t>
                      </a:r>
                      <a:r>
                        <a:rPr lang="es-PE" sz="2000" dirty="0" smtClean="0">
                          <a:latin typeface="Bwgrkn"/>
                          <a:cs typeface="Bwgrkn"/>
                        </a:rPr>
                        <a:t>llw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envían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 maqhta.j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maqhthj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discípulos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Dida,skale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oi;damen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51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10823950"/>
              </p:ext>
            </p:extLst>
          </p:nvPr>
        </p:nvGraphicFramePr>
        <p:xfrm>
          <a:off x="228600" y="1428750"/>
          <a:ext cx="8686800" cy="3346580"/>
        </p:xfrm>
        <a:graphic>
          <a:graphicData uri="http://schemas.openxmlformats.org/drawingml/2006/table">
            <a:tbl>
              <a:tblPr/>
              <a:tblGrid>
                <a:gridCol w="2209800"/>
                <a:gridCol w="1089025"/>
                <a:gridCol w="1958975"/>
                <a:gridCol w="1204913"/>
                <a:gridCol w="2224087"/>
              </a:tblGrid>
              <a:tr h="412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ἡ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ἱ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τῆς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τῇ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καρδί</a:t>
                      </a:r>
                      <a:r>
                        <a:rPr lang="es-MX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ᾳ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ταῖς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τὴν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ctr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333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s-PE" dirty="0" smtClean="0">
                <a:cs typeface="+mj-cs"/>
              </a:rPr>
              <a:t>Las desinencias de los sustantivos y artículos </a:t>
            </a:r>
            <a:r>
              <a:rPr lang="es-PE" b="1" dirty="0" smtClean="0">
                <a:cs typeface="+mj-cs"/>
              </a:rPr>
              <a:t>femeninos</a:t>
            </a:r>
            <a:r>
              <a:rPr lang="es-PE" dirty="0" smtClean="0">
                <a:cs typeface="+mj-cs"/>
              </a:rPr>
              <a:t> de la 1</a:t>
            </a:r>
            <a:r>
              <a:rPr lang="es-PE" baseline="30000" dirty="0" smtClean="0">
                <a:cs typeface="+mj-cs"/>
              </a:rPr>
              <a:t>a</a:t>
            </a:r>
            <a:r>
              <a:rPr lang="es-PE" dirty="0" smtClean="0">
                <a:cs typeface="+mj-cs"/>
              </a:rPr>
              <a:t> declinación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" y="57150"/>
            <a:ext cx="89916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SzPct val="100000"/>
              <a:buFont typeface="Wingdings" charset="0"/>
              <a:buNone/>
              <a:defRPr/>
            </a:pPr>
            <a:r>
              <a:rPr lang="es-PE" sz="2300" dirty="0">
                <a:cs typeface="+mn-cs"/>
              </a:rPr>
              <a:t>Mt. 22:16 </a:t>
            </a:r>
            <a:r>
              <a:rPr lang="es-PE" sz="2300" dirty="0">
                <a:latin typeface="Bwgrkn"/>
                <a:cs typeface="Bwgrkn"/>
              </a:rPr>
              <a:t>kai. avposte,llousin </a:t>
            </a:r>
            <a:r>
              <a:rPr lang="es-PE" sz="2300" dirty="0">
                <a:cs typeface="+mn-cs"/>
              </a:rPr>
              <a:t>(</a:t>
            </a:r>
            <a:r>
              <a:rPr lang="es-PE" sz="2300" dirty="0">
                <a:latin typeface="Bwgrkn"/>
                <a:cs typeface="Bwgrkn"/>
              </a:rPr>
              <a:t>avposte</a:t>
            </a:r>
            <a:r>
              <a:rPr lang="es-PE" sz="2300" dirty="0">
                <a:latin typeface="Bwgrkl" charset="0"/>
                <a:cs typeface="+mn-cs"/>
              </a:rPr>
              <a:t>,</a:t>
            </a:r>
            <a:r>
              <a:rPr lang="es-PE" sz="2300" dirty="0">
                <a:latin typeface="Bwgrkn"/>
                <a:cs typeface="Bwgrkn"/>
              </a:rPr>
              <a:t>llw</a:t>
            </a:r>
            <a:r>
              <a:rPr lang="es-PE" sz="2300" dirty="0">
                <a:cs typeface="+mn-cs"/>
              </a:rPr>
              <a:t>: enviar)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/|</a:t>
            </a:r>
            <a:r>
              <a:rPr lang="es-PE" sz="2300" dirty="0">
                <a:cs typeface="+mn-cs"/>
              </a:rPr>
              <a:t> (a él) </a:t>
            </a:r>
            <a:r>
              <a:rPr lang="es-PE" sz="2300" dirty="0">
                <a:latin typeface="Bwgrkn"/>
                <a:cs typeface="Bwgrkn"/>
              </a:rPr>
              <a:t>tou.j</a:t>
            </a:r>
            <a:r>
              <a:rPr lang="es-PE" sz="2300" dirty="0">
                <a:latin typeface="Bwgrkl" charset="0"/>
                <a:cs typeface="+mn-cs"/>
              </a:rPr>
              <a:t> </a:t>
            </a:r>
            <a:r>
              <a:rPr lang="es-PE" sz="2300" dirty="0">
                <a:latin typeface="Bwgrkn"/>
                <a:cs typeface="Bwgrkn"/>
              </a:rPr>
              <a:t>maqhta.j</a:t>
            </a:r>
            <a:r>
              <a:rPr lang="es-PE" sz="2300" dirty="0">
                <a:cs typeface="+mn-cs"/>
              </a:rPr>
              <a:t> (discípulos)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/n </a:t>
            </a:r>
            <a:r>
              <a:rPr lang="es-PE" sz="2300" dirty="0">
                <a:cs typeface="+mn-cs"/>
              </a:rPr>
              <a:t>(de ellos) </a:t>
            </a:r>
            <a:r>
              <a:rPr lang="es-PE" sz="2300" dirty="0">
                <a:latin typeface="Bwgrkn"/>
                <a:cs typeface="Bwgrkn"/>
              </a:rPr>
              <a:t>meta</a:t>
            </a:r>
            <a:r>
              <a:rPr lang="es-PE" sz="2300" dirty="0">
                <a:latin typeface="Bwgrkl" charset="0"/>
                <a:cs typeface="+mn-cs"/>
              </a:rPr>
              <a:t>. </a:t>
            </a:r>
            <a:r>
              <a:rPr lang="es-PE" sz="2300" dirty="0">
                <a:latin typeface="Bwgrkn"/>
                <a:cs typeface="Bwgrkn"/>
              </a:rPr>
              <a:t>tw/n ~Hrw|dianw/n </a:t>
            </a:r>
            <a:r>
              <a:rPr lang="es-PE" sz="2300" dirty="0">
                <a:cs typeface="+mn-cs"/>
              </a:rPr>
              <a:t>(junto con los de los herodianos)  </a:t>
            </a:r>
            <a:r>
              <a:rPr lang="es-PE" sz="2300" dirty="0">
                <a:latin typeface="Bwgrkn"/>
                <a:cs typeface="Bwgrkn"/>
              </a:rPr>
              <a:t>le,</a:t>
            </a:r>
            <a:r>
              <a:rPr lang="es-PE" sz="2300" dirty="0" smtClean="0">
                <a:latin typeface="Bwgrkn"/>
                <a:cs typeface="Bwgrkn"/>
              </a:rPr>
              <a:t>gontej</a:t>
            </a:r>
            <a:r>
              <a:rPr lang="es-PE" sz="2300" dirty="0" smtClean="0">
                <a:cs typeface="+mn-cs"/>
              </a:rPr>
              <a:t> </a:t>
            </a:r>
            <a:r>
              <a:rPr lang="es-PE" sz="2300" dirty="0">
                <a:cs typeface="+mn-cs"/>
              </a:rPr>
              <a:t>(diciendo</a:t>
            </a:r>
            <a:r>
              <a:rPr lang="es-PE" sz="2300" dirty="0" smtClean="0">
                <a:cs typeface="+mn-cs"/>
              </a:rPr>
              <a:t>), </a:t>
            </a:r>
            <a:r>
              <a:rPr lang="es-PE" sz="2300" dirty="0">
                <a:latin typeface="Bwgrkn"/>
                <a:cs typeface="Bwgrkn"/>
              </a:rPr>
              <a:t>Dida,skale</a:t>
            </a:r>
            <a:r>
              <a:rPr lang="es-PE" sz="2300" dirty="0">
                <a:latin typeface="Bwgrkl" charset="0"/>
                <a:cs typeface="+mn-cs"/>
              </a:rPr>
              <a:t>(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dida,skaloj</a:t>
            </a:r>
            <a:r>
              <a:rPr lang="es-PE" sz="2300" dirty="0">
                <a:cs typeface="+mn-cs"/>
              </a:rPr>
              <a:t>: maestro) </a:t>
            </a:r>
            <a:r>
              <a:rPr lang="es-PE" sz="2300" dirty="0">
                <a:latin typeface="Bwgrkn"/>
                <a:cs typeface="Bwgrkn"/>
              </a:rPr>
              <a:t>oi;damen </a:t>
            </a:r>
            <a:r>
              <a:rPr lang="es-PE" sz="2300" dirty="0">
                <a:cs typeface="+mn-cs"/>
              </a:rPr>
              <a:t>(sabemos) </a:t>
            </a:r>
            <a:r>
              <a:rPr lang="es-PE" sz="2300" dirty="0">
                <a:latin typeface="Bwgrkn"/>
                <a:cs typeface="Bwgrkn"/>
              </a:rPr>
              <a:t>o[ti avlhqh.j ei= </a:t>
            </a:r>
            <a:r>
              <a:rPr lang="es-PE" sz="2300" dirty="0">
                <a:cs typeface="+mn-cs"/>
              </a:rPr>
              <a:t>(que de verdad eres) </a:t>
            </a:r>
            <a:r>
              <a:rPr lang="es-PE" sz="2300" dirty="0">
                <a:latin typeface="Bwgrkn"/>
                <a:cs typeface="Bwgrkn"/>
              </a:rPr>
              <a:t>kai. th.n o`do.n tou/ qeou/ evn avlhqei,a</a:t>
            </a:r>
            <a:r>
              <a:rPr lang="es-PE" sz="2300" dirty="0">
                <a:latin typeface="Bwgrkl" charset="0"/>
                <a:cs typeface="+mn-cs"/>
              </a:rPr>
              <a:t>|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avlhqei,a</a:t>
            </a:r>
            <a:r>
              <a:rPr lang="es-PE" sz="2300" dirty="0">
                <a:cs typeface="+mn-cs"/>
              </a:rPr>
              <a:t>: verdad ) </a:t>
            </a:r>
            <a:r>
              <a:rPr lang="es-PE" sz="2300" dirty="0">
                <a:latin typeface="Bwgrkn"/>
                <a:cs typeface="Bwgrkn"/>
              </a:rPr>
              <a:t>dida,skeij</a:t>
            </a:r>
            <a:r>
              <a:rPr lang="es-PE" sz="2300" dirty="0">
                <a:latin typeface="Bwgrkl" charset="0"/>
                <a:cs typeface="+mn-cs"/>
              </a:rPr>
              <a:t>(</a:t>
            </a:r>
          </a:p>
        </p:txBody>
      </p:sp>
      <p:graphicFrame>
        <p:nvGraphicFramePr>
          <p:cNvPr id="35321" name="Group 5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92604624"/>
              </p:ext>
            </p:extLst>
          </p:nvPr>
        </p:nvGraphicFramePr>
        <p:xfrm>
          <a:off x="228600" y="2906713"/>
          <a:ext cx="8686800" cy="2220924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000" dirty="0" smtClean="0">
                          <a:latin typeface="Bwgrkn"/>
                          <a:cs typeface="Bwgrkn"/>
                        </a:rPr>
                        <a:t>avposte</a:t>
                      </a:r>
                      <a:r>
                        <a:rPr lang="es-PE" sz="2000" dirty="0" smtClean="0">
                          <a:latin typeface="Bwgrkl" charset="0"/>
                          <a:cs typeface="+mn-cs"/>
                        </a:rPr>
                        <a:t>,</a:t>
                      </a:r>
                      <a:r>
                        <a:rPr lang="es-PE" sz="2000" dirty="0" smtClean="0">
                          <a:latin typeface="Bwgrkn"/>
                          <a:cs typeface="Bwgrkn"/>
                        </a:rPr>
                        <a:t>llw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envían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 maqhta.j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maqhthj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discípulos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Dida,skale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1800" dirty="0" smtClean="0">
                          <a:latin typeface="Bwgrkn"/>
                          <a:cs typeface="Bwgrkn"/>
                        </a:rPr>
                        <a:t>dida,skaloj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maestro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oi;damen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45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" y="57150"/>
            <a:ext cx="89916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SzPct val="100000"/>
              <a:buFont typeface="Wingdings" charset="0"/>
              <a:buNone/>
              <a:defRPr/>
            </a:pPr>
            <a:r>
              <a:rPr lang="es-PE" sz="2300" dirty="0">
                <a:cs typeface="+mn-cs"/>
              </a:rPr>
              <a:t>Mt. 22:16 </a:t>
            </a:r>
            <a:r>
              <a:rPr lang="es-PE" sz="2300" dirty="0">
                <a:latin typeface="Bwgrkn"/>
                <a:cs typeface="Bwgrkn"/>
              </a:rPr>
              <a:t>kai. avposte,llousin </a:t>
            </a:r>
            <a:r>
              <a:rPr lang="es-PE" sz="2300" dirty="0">
                <a:cs typeface="+mn-cs"/>
              </a:rPr>
              <a:t>(</a:t>
            </a:r>
            <a:r>
              <a:rPr lang="es-PE" sz="2300" dirty="0">
                <a:latin typeface="Bwgrkn"/>
                <a:cs typeface="Bwgrkn"/>
              </a:rPr>
              <a:t>avposte</a:t>
            </a:r>
            <a:r>
              <a:rPr lang="es-PE" sz="2300" dirty="0">
                <a:latin typeface="Bwgrkl" charset="0"/>
                <a:cs typeface="+mn-cs"/>
              </a:rPr>
              <a:t>,</a:t>
            </a:r>
            <a:r>
              <a:rPr lang="es-PE" sz="2300" dirty="0">
                <a:latin typeface="Bwgrkn"/>
                <a:cs typeface="Bwgrkn"/>
              </a:rPr>
              <a:t>llw</a:t>
            </a:r>
            <a:r>
              <a:rPr lang="es-PE" sz="2300" dirty="0">
                <a:cs typeface="+mn-cs"/>
              </a:rPr>
              <a:t>: enviar)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/|</a:t>
            </a:r>
            <a:r>
              <a:rPr lang="es-PE" sz="2300" dirty="0">
                <a:cs typeface="+mn-cs"/>
              </a:rPr>
              <a:t> (a él) </a:t>
            </a:r>
            <a:r>
              <a:rPr lang="es-PE" sz="2300" dirty="0">
                <a:latin typeface="Bwgrkn"/>
                <a:cs typeface="Bwgrkn"/>
              </a:rPr>
              <a:t>tou.j</a:t>
            </a:r>
            <a:r>
              <a:rPr lang="es-PE" sz="2300" dirty="0">
                <a:latin typeface="Bwgrkl" charset="0"/>
                <a:cs typeface="+mn-cs"/>
              </a:rPr>
              <a:t> </a:t>
            </a:r>
            <a:r>
              <a:rPr lang="es-PE" sz="2300" dirty="0">
                <a:latin typeface="Bwgrkn"/>
                <a:cs typeface="Bwgrkn"/>
              </a:rPr>
              <a:t>maqhta.j</a:t>
            </a:r>
            <a:r>
              <a:rPr lang="es-PE" sz="2300" dirty="0">
                <a:cs typeface="+mn-cs"/>
              </a:rPr>
              <a:t> (discípulos)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/n </a:t>
            </a:r>
            <a:r>
              <a:rPr lang="es-PE" sz="2300" dirty="0">
                <a:cs typeface="+mn-cs"/>
              </a:rPr>
              <a:t>(de ellos) </a:t>
            </a:r>
            <a:r>
              <a:rPr lang="es-PE" sz="2300" dirty="0">
                <a:latin typeface="Bwgrkn"/>
                <a:cs typeface="Bwgrkn"/>
              </a:rPr>
              <a:t>meta</a:t>
            </a:r>
            <a:r>
              <a:rPr lang="es-PE" sz="2300" dirty="0">
                <a:latin typeface="Bwgrkl" charset="0"/>
                <a:cs typeface="+mn-cs"/>
              </a:rPr>
              <a:t>. </a:t>
            </a:r>
            <a:r>
              <a:rPr lang="es-PE" sz="2300" dirty="0">
                <a:latin typeface="Bwgrkn"/>
                <a:cs typeface="Bwgrkn"/>
              </a:rPr>
              <a:t>tw/n ~Hrw|dianw/n </a:t>
            </a:r>
            <a:r>
              <a:rPr lang="es-PE" sz="2300" dirty="0">
                <a:cs typeface="+mn-cs"/>
              </a:rPr>
              <a:t>(junto con los de los herodianos)  </a:t>
            </a:r>
            <a:r>
              <a:rPr lang="es-PE" sz="2300" dirty="0">
                <a:latin typeface="Bwgrkn"/>
                <a:cs typeface="Bwgrkn"/>
              </a:rPr>
              <a:t>le,</a:t>
            </a:r>
            <a:r>
              <a:rPr lang="es-PE" sz="2300" dirty="0" smtClean="0">
                <a:latin typeface="Bwgrkn"/>
                <a:cs typeface="Bwgrkn"/>
              </a:rPr>
              <a:t>gontej</a:t>
            </a:r>
            <a:r>
              <a:rPr lang="es-PE" sz="2300" dirty="0" smtClean="0">
                <a:cs typeface="+mn-cs"/>
              </a:rPr>
              <a:t> </a:t>
            </a:r>
            <a:r>
              <a:rPr lang="es-PE" sz="2300" dirty="0">
                <a:cs typeface="+mn-cs"/>
              </a:rPr>
              <a:t>(diciendo</a:t>
            </a:r>
            <a:r>
              <a:rPr lang="es-PE" sz="2300" dirty="0" smtClean="0">
                <a:cs typeface="+mn-cs"/>
              </a:rPr>
              <a:t>), </a:t>
            </a:r>
            <a:r>
              <a:rPr lang="es-PE" sz="2300" dirty="0">
                <a:latin typeface="Bwgrkn"/>
                <a:cs typeface="Bwgrkn"/>
              </a:rPr>
              <a:t>Dida,skale</a:t>
            </a:r>
            <a:r>
              <a:rPr lang="es-PE" sz="2300" dirty="0">
                <a:latin typeface="Bwgrkl" charset="0"/>
                <a:cs typeface="+mn-cs"/>
              </a:rPr>
              <a:t>(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dida,skaloj</a:t>
            </a:r>
            <a:r>
              <a:rPr lang="es-PE" sz="2300" dirty="0">
                <a:cs typeface="+mn-cs"/>
              </a:rPr>
              <a:t>: maestro) </a:t>
            </a:r>
            <a:r>
              <a:rPr lang="es-PE" sz="2300" dirty="0">
                <a:latin typeface="Bwgrkn"/>
                <a:cs typeface="Bwgrkn"/>
              </a:rPr>
              <a:t>oi;damen </a:t>
            </a:r>
            <a:r>
              <a:rPr lang="es-PE" sz="2300" dirty="0">
                <a:cs typeface="+mn-cs"/>
              </a:rPr>
              <a:t>(sabemos) </a:t>
            </a:r>
            <a:r>
              <a:rPr lang="es-PE" sz="2300" dirty="0">
                <a:latin typeface="Bwgrkn"/>
                <a:cs typeface="Bwgrkn"/>
              </a:rPr>
              <a:t>o[ti avlhqh.j ei= </a:t>
            </a:r>
            <a:r>
              <a:rPr lang="es-PE" sz="2300" dirty="0">
                <a:cs typeface="+mn-cs"/>
              </a:rPr>
              <a:t>(que de verdad eres) </a:t>
            </a:r>
            <a:r>
              <a:rPr lang="es-PE" sz="2300" dirty="0">
                <a:latin typeface="Bwgrkn"/>
                <a:cs typeface="Bwgrkn"/>
              </a:rPr>
              <a:t>kai. th.n o`do.n tou/ qeou/ evn avlhqei,a</a:t>
            </a:r>
            <a:r>
              <a:rPr lang="es-PE" sz="2300" dirty="0">
                <a:latin typeface="Bwgrkl" charset="0"/>
                <a:cs typeface="+mn-cs"/>
              </a:rPr>
              <a:t>|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avlhqei,a</a:t>
            </a:r>
            <a:r>
              <a:rPr lang="es-PE" sz="2300" dirty="0">
                <a:cs typeface="+mn-cs"/>
              </a:rPr>
              <a:t>: verdad ) </a:t>
            </a:r>
            <a:r>
              <a:rPr lang="es-PE" sz="2300" dirty="0">
                <a:latin typeface="Bwgrkn"/>
                <a:cs typeface="Bwgrkn"/>
              </a:rPr>
              <a:t>dida,skeij</a:t>
            </a:r>
            <a:r>
              <a:rPr lang="es-PE" sz="2300" dirty="0">
                <a:latin typeface="Bwgrkl" charset="0"/>
                <a:cs typeface="+mn-cs"/>
              </a:rPr>
              <a:t>(</a:t>
            </a:r>
          </a:p>
        </p:txBody>
      </p:sp>
      <p:graphicFrame>
        <p:nvGraphicFramePr>
          <p:cNvPr id="35321" name="Group 5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69508011"/>
              </p:ext>
            </p:extLst>
          </p:nvPr>
        </p:nvGraphicFramePr>
        <p:xfrm>
          <a:off x="228600" y="2906713"/>
          <a:ext cx="8686800" cy="2220924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000" dirty="0" smtClean="0">
                          <a:latin typeface="Bwgrkn"/>
                          <a:cs typeface="Bwgrkn"/>
                        </a:rPr>
                        <a:t>avposte</a:t>
                      </a:r>
                      <a:r>
                        <a:rPr lang="es-PE" sz="2000" dirty="0" smtClean="0">
                          <a:latin typeface="Bwgrkl" charset="0"/>
                          <a:cs typeface="+mn-cs"/>
                        </a:rPr>
                        <a:t>,</a:t>
                      </a:r>
                      <a:r>
                        <a:rPr lang="es-PE" sz="2000" dirty="0" smtClean="0">
                          <a:latin typeface="Bwgrkn"/>
                          <a:cs typeface="Bwgrkn"/>
                        </a:rPr>
                        <a:t>llw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envían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 maqhta.j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maqhthj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discípulos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Dida,skale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1800" dirty="0" smtClean="0">
                          <a:latin typeface="Bwgrkn"/>
                          <a:cs typeface="Bwgrkn"/>
                        </a:rPr>
                        <a:t>dida,skaloj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maestro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oi;damen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sabemos</a:t>
                      </a:r>
                      <a:endParaRPr kumimoji="0" lang="es-P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14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" y="57150"/>
            <a:ext cx="89916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SzPct val="100000"/>
              <a:buFont typeface="Wingdings" charset="0"/>
              <a:buNone/>
              <a:defRPr/>
            </a:pPr>
            <a:r>
              <a:rPr lang="es-PE" sz="2300" dirty="0">
                <a:cs typeface="+mn-cs"/>
              </a:rPr>
              <a:t>Mt. 22:16 </a:t>
            </a:r>
            <a:r>
              <a:rPr lang="es-PE" sz="2300" dirty="0">
                <a:latin typeface="Bwgrkn"/>
                <a:cs typeface="Bwgrkn"/>
              </a:rPr>
              <a:t>kai. avposte,llousin </a:t>
            </a:r>
            <a:r>
              <a:rPr lang="es-PE" sz="2300" dirty="0">
                <a:cs typeface="+mn-cs"/>
              </a:rPr>
              <a:t>(</a:t>
            </a:r>
            <a:r>
              <a:rPr lang="es-PE" sz="2300" dirty="0">
                <a:latin typeface="Bwgrkn"/>
                <a:cs typeface="Bwgrkn"/>
              </a:rPr>
              <a:t>avposte</a:t>
            </a:r>
            <a:r>
              <a:rPr lang="es-PE" sz="2300" dirty="0">
                <a:latin typeface="Bwgrkl" charset="0"/>
                <a:cs typeface="+mn-cs"/>
              </a:rPr>
              <a:t>,</a:t>
            </a:r>
            <a:r>
              <a:rPr lang="es-PE" sz="2300" dirty="0">
                <a:latin typeface="Bwgrkn"/>
                <a:cs typeface="Bwgrkn"/>
              </a:rPr>
              <a:t>llw</a:t>
            </a:r>
            <a:r>
              <a:rPr lang="es-PE" sz="2300" dirty="0">
                <a:cs typeface="+mn-cs"/>
              </a:rPr>
              <a:t>: enviar)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/|</a:t>
            </a:r>
            <a:r>
              <a:rPr lang="es-PE" sz="2300" dirty="0">
                <a:cs typeface="+mn-cs"/>
              </a:rPr>
              <a:t> (a él) </a:t>
            </a:r>
            <a:r>
              <a:rPr lang="es-PE" sz="2300" dirty="0">
                <a:latin typeface="Bwgrkn"/>
                <a:cs typeface="Bwgrkn"/>
              </a:rPr>
              <a:t>tou.j</a:t>
            </a:r>
            <a:r>
              <a:rPr lang="es-PE" sz="2300" dirty="0">
                <a:latin typeface="Bwgrkl" charset="0"/>
                <a:cs typeface="+mn-cs"/>
              </a:rPr>
              <a:t> </a:t>
            </a:r>
            <a:r>
              <a:rPr lang="es-PE" sz="2300" dirty="0">
                <a:latin typeface="Bwgrkn"/>
                <a:cs typeface="Bwgrkn"/>
              </a:rPr>
              <a:t>maqhta.j</a:t>
            </a:r>
            <a:r>
              <a:rPr lang="es-PE" sz="2300" dirty="0">
                <a:cs typeface="+mn-cs"/>
              </a:rPr>
              <a:t> (discípulos)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/n </a:t>
            </a:r>
            <a:r>
              <a:rPr lang="es-PE" sz="2300" dirty="0">
                <a:cs typeface="+mn-cs"/>
              </a:rPr>
              <a:t>(de ellos) </a:t>
            </a:r>
            <a:r>
              <a:rPr lang="es-PE" sz="2300" dirty="0">
                <a:latin typeface="Bwgrkn"/>
                <a:cs typeface="Bwgrkn"/>
              </a:rPr>
              <a:t>meta</a:t>
            </a:r>
            <a:r>
              <a:rPr lang="es-PE" sz="2300" dirty="0">
                <a:latin typeface="Bwgrkl" charset="0"/>
                <a:cs typeface="+mn-cs"/>
              </a:rPr>
              <a:t>. </a:t>
            </a:r>
            <a:r>
              <a:rPr lang="es-PE" sz="2300" dirty="0">
                <a:latin typeface="Bwgrkn"/>
                <a:cs typeface="Bwgrkn"/>
              </a:rPr>
              <a:t>tw/n ~Hrw|dianw/n </a:t>
            </a:r>
            <a:r>
              <a:rPr lang="es-PE" sz="2300" dirty="0">
                <a:cs typeface="+mn-cs"/>
              </a:rPr>
              <a:t>(junto con los de los herodianos)  </a:t>
            </a:r>
            <a:r>
              <a:rPr lang="es-PE" sz="2300" dirty="0">
                <a:latin typeface="Bwgrkn"/>
                <a:cs typeface="Bwgrkn"/>
              </a:rPr>
              <a:t>le,</a:t>
            </a:r>
            <a:r>
              <a:rPr lang="es-PE" sz="2300" dirty="0" smtClean="0">
                <a:latin typeface="Bwgrkn"/>
                <a:cs typeface="Bwgrkn"/>
              </a:rPr>
              <a:t>gontej</a:t>
            </a:r>
            <a:r>
              <a:rPr lang="es-PE" sz="2300" dirty="0" smtClean="0">
                <a:cs typeface="+mn-cs"/>
              </a:rPr>
              <a:t> </a:t>
            </a:r>
            <a:r>
              <a:rPr lang="es-PE" sz="2300" dirty="0">
                <a:cs typeface="+mn-cs"/>
              </a:rPr>
              <a:t>(diciendo</a:t>
            </a:r>
            <a:r>
              <a:rPr lang="es-PE" sz="2300" dirty="0" smtClean="0">
                <a:cs typeface="+mn-cs"/>
              </a:rPr>
              <a:t>), </a:t>
            </a:r>
            <a:r>
              <a:rPr lang="es-PE" sz="2300" dirty="0">
                <a:latin typeface="Bwgrkn"/>
                <a:cs typeface="Bwgrkn"/>
              </a:rPr>
              <a:t>Dida,skale</a:t>
            </a:r>
            <a:r>
              <a:rPr lang="es-PE" sz="2300" dirty="0">
                <a:latin typeface="Bwgrkl" charset="0"/>
                <a:cs typeface="+mn-cs"/>
              </a:rPr>
              <a:t>(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dida,skaloj</a:t>
            </a:r>
            <a:r>
              <a:rPr lang="es-PE" sz="2300" dirty="0">
                <a:cs typeface="+mn-cs"/>
              </a:rPr>
              <a:t>: maestro) </a:t>
            </a:r>
            <a:r>
              <a:rPr lang="es-PE" sz="2300" dirty="0">
                <a:latin typeface="Bwgrkn"/>
                <a:cs typeface="Bwgrkn"/>
              </a:rPr>
              <a:t>oi;damen </a:t>
            </a:r>
            <a:r>
              <a:rPr lang="es-PE" sz="2300" dirty="0">
                <a:cs typeface="+mn-cs"/>
              </a:rPr>
              <a:t>(sabemos) </a:t>
            </a:r>
            <a:r>
              <a:rPr lang="es-PE" sz="2300" dirty="0">
                <a:latin typeface="Bwgrkn"/>
                <a:cs typeface="Bwgrkn"/>
              </a:rPr>
              <a:t>o[ti avlhqh.j ei= </a:t>
            </a:r>
            <a:r>
              <a:rPr lang="es-PE" sz="2300" dirty="0">
                <a:cs typeface="+mn-cs"/>
              </a:rPr>
              <a:t>(que de verdad eres) </a:t>
            </a:r>
            <a:r>
              <a:rPr lang="es-PE" sz="2300" dirty="0">
                <a:latin typeface="Bwgrkn"/>
                <a:cs typeface="Bwgrkn"/>
              </a:rPr>
              <a:t>kai. th.n o`do.n tou/ qeou/ evn avlhqei,a</a:t>
            </a:r>
            <a:r>
              <a:rPr lang="es-PE" sz="2300" dirty="0">
                <a:latin typeface="Bwgrkl" charset="0"/>
                <a:cs typeface="+mn-cs"/>
              </a:rPr>
              <a:t>|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avlhqei,a</a:t>
            </a:r>
            <a:r>
              <a:rPr lang="es-PE" sz="2300" dirty="0">
                <a:cs typeface="+mn-cs"/>
              </a:rPr>
              <a:t>: verdad ) </a:t>
            </a:r>
            <a:r>
              <a:rPr lang="es-PE" sz="2300" dirty="0">
                <a:latin typeface="Bwgrkn"/>
                <a:cs typeface="Bwgrkn"/>
              </a:rPr>
              <a:t>dida,skeij</a:t>
            </a:r>
            <a:r>
              <a:rPr lang="es-PE" sz="2300" dirty="0">
                <a:latin typeface="Bwgrkl" charset="0"/>
                <a:cs typeface="+mn-cs"/>
              </a:rPr>
              <a:t>(</a:t>
            </a:r>
          </a:p>
        </p:txBody>
      </p:sp>
      <p:graphicFrame>
        <p:nvGraphicFramePr>
          <p:cNvPr id="35321" name="Group 5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1555969"/>
              </p:ext>
            </p:extLst>
          </p:nvPr>
        </p:nvGraphicFramePr>
        <p:xfrm>
          <a:off x="228600" y="2906713"/>
          <a:ext cx="8686800" cy="226661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000" dirty="0" smtClean="0">
                          <a:latin typeface="Bwgrkn"/>
                          <a:cs typeface="Bwgrkn"/>
                        </a:rPr>
                        <a:t>avposte</a:t>
                      </a:r>
                      <a:r>
                        <a:rPr lang="es-PE" sz="2000" dirty="0" smtClean="0">
                          <a:latin typeface="Bwgrkl" charset="0"/>
                          <a:cs typeface="+mn-cs"/>
                        </a:rPr>
                        <a:t>,</a:t>
                      </a:r>
                      <a:r>
                        <a:rPr lang="es-PE" sz="2000" dirty="0" smtClean="0">
                          <a:latin typeface="Bwgrkn"/>
                          <a:cs typeface="Bwgrkn"/>
                        </a:rPr>
                        <a:t>llw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envían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 maqhta.j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maqhthj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discípulos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Dida,skale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1800" dirty="0" smtClean="0">
                          <a:latin typeface="Bwgrkn"/>
                          <a:cs typeface="Bwgrkn"/>
                        </a:rPr>
                        <a:t>dida,skaloj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maestro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oi;damen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sabemos</a:t>
                      </a:r>
                      <a:endParaRPr kumimoji="0" lang="es-P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dida,skw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enseñas</a:t>
                      </a:r>
                      <a:endParaRPr kumimoji="0" lang="es-P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91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" y="57150"/>
            <a:ext cx="899160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SzPct val="100000"/>
              <a:buFont typeface="Wingdings" charset="0"/>
              <a:buNone/>
              <a:defRPr/>
            </a:pPr>
            <a:r>
              <a:rPr lang="es-PE" sz="2300" dirty="0">
                <a:cs typeface="+mn-cs"/>
              </a:rPr>
              <a:t>Mt. 22:16 </a:t>
            </a:r>
            <a:r>
              <a:rPr lang="es-PE" sz="2300" dirty="0">
                <a:latin typeface="Bwgrkn"/>
                <a:cs typeface="Bwgrkn"/>
              </a:rPr>
              <a:t>kai. avposte,llousin </a:t>
            </a:r>
            <a:r>
              <a:rPr lang="es-PE" sz="2300" dirty="0">
                <a:cs typeface="+mn-cs"/>
              </a:rPr>
              <a:t>(</a:t>
            </a:r>
            <a:r>
              <a:rPr lang="es-PE" sz="2300" dirty="0">
                <a:latin typeface="Bwgrkn"/>
                <a:cs typeface="Bwgrkn"/>
              </a:rPr>
              <a:t>avposte</a:t>
            </a:r>
            <a:r>
              <a:rPr lang="es-PE" sz="2300" dirty="0">
                <a:latin typeface="Bwgrkl" charset="0"/>
                <a:cs typeface="+mn-cs"/>
              </a:rPr>
              <a:t>,</a:t>
            </a:r>
            <a:r>
              <a:rPr lang="es-PE" sz="2300" dirty="0">
                <a:latin typeface="Bwgrkn"/>
                <a:cs typeface="Bwgrkn"/>
              </a:rPr>
              <a:t>llw</a:t>
            </a:r>
            <a:r>
              <a:rPr lang="es-PE" sz="2300" dirty="0">
                <a:cs typeface="+mn-cs"/>
              </a:rPr>
              <a:t>: enviar)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/|</a:t>
            </a:r>
            <a:r>
              <a:rPr lang="es-PE" sz="2300" dirty="0">
                <a:cs typeface="+mn-cs"/>
              </a:rPr>
              <a:t> (a él) </a:t>
            </a:r>
            <a:r>
              <a:rPr lang="es-PE" sz="2300" dirty="0">
                <a:latin typeface="Bwgrkn"/>
                <a:cs typeface="Bwgrkn"/>
              </a:rPr>
              <a:t>tou.j</a:t>
            </a:r>
            <a:r>
              <a:rPr lang="es-PE" sz="2300" dirty="0">
                <a:latin typeface="Bwgrkl" charset="0"/>
                <a:cs typeface="+mn-cs"/>
              </a:rPr>
              <a:t> </a:t>
            </a:r>
            <a:r>
              <a:rPr lang="es-PE" sz="2300" dirty="0">
                <a:latin typeface="Bwgrkn"/>
                <a:cs typeface="Bwgrkn"/>
              </a:rPr>
              <a:t>maqhta.j</a:t>
            </a:r>
            <a:r>
              <a:rPr lang="es-PE" sz="2300" dirty="0">
                <a:cs typeface="+mn-cs"/>
              </a:rPr>
              <a:t> (discípulos) </a:t>
            </a:r>
            <a:r>
              <a:rPr lang="es-PE" sz="2300" dirty="0">
                <a:latin typeface="Bwgrkn"/>
                <a:cs typeface="Bwgrkn"/>
              </a:rPr>
              <a:t>auvtw</a:t>
            </a:r>
            <a:r>
              <a:rPr lang="es-PE" sz="2300" dirty="0">
                <a:latin typeface="Bwgrkl" charset="0"/>
                <a:cs typeface="+mn-cs"/>
              </a:rPr>
              <a:t>/n </a:t>
            </a:r>
            <a:r>
              <a:rPr lang="es-PE" sz="2300" dirty="0">
                <a:cs typeface="+mn-cs"/>
              </a:rPr>
              <a:t>(de ellos) </a:t>
            </a:r>
            <a:r>
              <a:rPr lang="es-PE" sz="2300" dirty="0">
                <a:latin typeface="Bwgrkn"/>
                <a:cs typeface="Bwgrkn"/>
              </a:rPr>
              <a:t>meta</a:t>
            </a:r>
            <a:r>
              <a:rPr lang="es-PE" sz="2300" dirty="0">
                <a:latin typeface="Bwgrkl" charset="0"/>
                <a:cs typeface="+mn-cs"/>
              </a:rPr>
              <a:t>. </a:t>
            </a:r>
            <a:r>
              <a:rPr lang="es-PE" sz="2300" dirty="0">
                <a:latin typeface="Bwgrkn"/>
                <a:cs typeface="Bwgrkn"/>
              </a:rPr>
              <a:t>tw/n ~Hrw|dianw/n </a:t>
            </a:r>
            <a:r>
              <a:rPr lang="es-PE" sz="2300" dirty="0">
                <a:cs typeface="+mn-cs"/>
              </a:rPr>
              <a:t>(junto con los de los herodianos)  </a:t>
            </a:r>
            <a:r>
              <a:rPr lang="es-PE" sz="2300" dirty="0">
                <a:latin typeface="Bwgrkn"/>
                <a:cs typeface="Bwgrkn"/>
              </a:rPr>
              <a:t>le,</a:t>
            </a:r>
            <a:r>
              <a:rPr lang="es-PE" sz="2300" dirty="0" smtClean="0">
                <a:latin typeface="Bwgrkn"/>
                <a:cs typeface="Bwgrkn"/>
              </a:rPr>
              <a:t>gontej</a:t>
            </a:r>
            <a:r>
              <a:rPr lang="es-PE" sz="2300" dirty="0" smtClean="0">
                <a:cs typeface="+mn-cs"/>
              </a:rPr>
              <a:t> </a:t>
            </a:r>
            <a:r>
              <a:rPr lang="es-PE" sz="2300" dirty="0">
                <a:cs typeface="+mn-cs"/>
              </a:rPr>
              <a:t>(diciendo</a:t>
            </a:r>
            <a:r>
              <a:rPr lang="es-PE" sz="2300" dirty="0" smtClean="0">
                <a:cs typeface="+mn-cs"/>
              </a:rPr>
              <a:t>), </a:t>
            </a:r>
            <a:r>
              <a:rPr lang="es-PE" sz="2300" dirty="0">
                <a:latin typeface="Bwgrkn"/>
                <a:cs typeface="Bwgrkn"/>
              </a:rPr>
              <a:t>Dida,skale</a:t>
            </a:r>
            <a:r>
              <a:rPr lang="es-PE" sz="2300" dirty="0">
                <a:latin typeface="Bwgrkl" charset="0"/>
                <a:cs typeface="+mn-cs"/>
              </a:rPr>
              <a:t>(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dida,skaloj</a:t>
            </a:r>
            <a:r>
              <a:rPr lang="es-PE" sz="2300" dirty="0">
                <a:cs typeface="+mn-cs"/>
              </a:rPr>
              <a:t>: maestro) </a:t>
            </a:r>
            <a:r>
              <a:rPr lang="es-PE" sz="2300" dirty="0">
                <a:latin typeface="Bwgrkn"/>
                <a:cs typeface="Bwgrkn"/>
              </a:rPr>
              <a:t>oi;damen </a:t>
            </a:r>
            <a:r>
              <a:rPr lang="es-PE" sz="2300" dirty="0">
                <a:cs typeface="+mn-cs"/>
              </a:rPr>
              <a:t>(sabemos) </a:t>
            </a:r>
            <a:r>
              <a:rPr lang="es-PE" sz="2300" dirty="0">
                <a:latin typeface="Bwgrkn"/>
                <a:cs typeface="Bwgrkn"/>
              </a:rPr>
              <a:t>o[ti avlhqh.j ei= </a:t>
            </a:r>
            <a:r>
              <a:rPr lang="es-PE" sz="2300" dirty="0">
                <a:cs typeface="+mn-cs"/>
              </a:rPr>
              <a:t>(que de verdad eres) </a:t>
            </a:r>
            <a:r>
              <a:rPr lang="es-PE" sz="2300" dirty="0">
                <a:latin typeface="Bwgrkn"/>
                <a:cs typeface="Bwgrkn"/>
              </a:rPr>
              <a:t>kai. th.n o`do.n tou/ qeou/ evn avlhqei,a</a:t>
            </a:r>
            <a:r>
              <a:rPr lang="es-PE" sz="2300" dirty="0">
                <a:latin typeface="Bwgrkl" charset="0"/>
                <a:cs typeface="+mn-cs"/>
              </a:rPr>
              <a:t>|</a:t>
            </a:r>
            <a:r>
              <a:rPr lang="es-PE" sz="2300" dirty="0">
                <a:cs typeface="+mn-cs"/>
              </a:rPr>
              <a:t> (</a:t>
            </a:r>
            <a:r>
              <a:rPr lang="es-PE" sz="2300" dirty="0">
                <a:latin typeface="Bwgrkn"/>
                <a:cs typeface="Bwgrkn"/>
              </a:rPr>
              <a:t>avlhqei,a</a:t>
            </a:r>
            <a:r>
              <a:rPr lang="es-PE" sz="2300" dirty="0">
                <a:cs typeface="+mn-cs"/>
              </a:rPr>
              <a:t>: verdad ) </a:t>
            </a:r>
            <a:r>
              <a:rPr lang="es-PE" sz="2300" dirty="0">
                <a:latin typeface="Bwgrkn"/>
                <a:cs typeface="Bwgrkn"/>
              </a:rPr>
              <a:t>dida,skeij</a:t>
            </a:r>
            <a:r>
              <a:rPr lang="es-PE" sz="2300" dirty="0">
                <a:latin typeface="Bwgrkl" charset="0"/>
                <a:cs typeface="+mn-cs"/>
              </a:rPr>
              <a:t>(</a:t>
            </a:r>
          </a:p>
        </p:txBody>
      </p:sp>
      <p:graphicFrame>
        <p:nvGraphicFramePr>
          <p:cNvPr id="35321" name="Group 50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4821557"/>
              </p:ext>
            </p:extLst>
          </p:nvPr>
        </p:nvGraphicFramePr>
        <p:xfrm>
          <a:off x="228600" y="2906713"/>
          <a:ext cx="8686800" cy="2266610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2000" dirty="0" smtClean="0">
                          <a:latin typeface="Bwgrkn"/>
                          <a:cs typeface="Bwgrkn"/>
                        </a:rPr>
                        <a:t>avposte</a:t>
                      </a:r>
                      <a:r>
                        <a:rPr lang="es-PE" sz="2000" dirty="0" smtClean="0">
                          <a:latin typeface="Bwgrkl" charset="0"/>
                          <a:cs typeface="+mn-cs"/>
                        </a:rPr>
                        <a:t>,</a:t>
                      </a:r>
                      <a:r>
                        <a:rPr lang="es-PE" sz="2000" dirty="0" smtClean="0">
                          <a:latin typeface="Bwgrkn"/>
                          <a:cs typeface="Bwgrkn"/>
                        </a:rPr>
                        <a:t>llw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envían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tou.j maqhta.j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maqhthj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discípulos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Dida,skale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V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PE" sz="1800" dirty="0" smtClean="0">
                          <a:latin typeface="Bwgrkn"/>
                          <a:cs typeface="Bwgrkn"/>
                        </a:rPr>
                        <a:t>dida,skaloj</a:t>
                      </a:r>
                      <a:endParaRPr kumimoji="0" lang="es-P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maestro</a:t>
                      </a: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oi;damen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R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1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sabemos</a:t>
                      </a:r>
                      <a:endParaRPr kumimoji="0" lang="es-P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dida,skeij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2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dida,skw</a:t>
                      </a: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enseñas</a:t>
                      </a:r>
                      <a:endParaRPr kumimoji="0" lang="es-P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4" marB="3429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322" name="Text Box 506"/>
          <p:cNvSpPr txBox="1">
            <a:spLocks noChangeArrowheads="1"/>
          </p:cNvSpPr>
          <p:nvPr/>
        </p:nvSpPr>
        <p:spPr bwMode="auto">
          <a:xfrm>
            <a:off x="76200" y="1885950"/>
            <a:ext cx="8915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Y </a:t>
            </a:r>
            <a:r>
              <a:rPr lang="en-US" sz="2000" dirty="0" err="1">
                <a:cs typeface="+mn-cs"/>
              </a:rPr>
              <a:t>env</a:t>
            </a:r>
            <a:r>
              <a:rPr lang="es-PE" sz="2000" dirty="0">
                <a:cs typeface="+mn-cs"/>
              </a:rPr>
              <a:t>í</a:t>
            </a:r>
            <a:r>
              <a:rPr lang="en-US" sz="2000" dirty="0">
                <a:cs typeface="+mn-cs"/>
              </a:rPr>
              <a:t>an a </a:t>
            </a:r>
            <a:r>
              <a:rPr lang="es-PE" sz="2000" dirty="0">
                <a:cs typeface="+mn-cs"/>
              </a:rPr>
              <a:t>él los discípulos de ellos junto con los de los herodianos diciendo, “Maestro, sabemos que de verdad eres y el camino de Dios en verdad enseñas,”</a:t>
            </a:r>
            <a:endParaRPr lang="en-US" sz="20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0" name="Group 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0679358"/>
              </p:ext>
            </p:extLst>
          </p:nvPr>
        </p:nvGraphicFramePr>
        <p:xfrm>
          <a:off x="228600" y="1504950"/>
          <a:ext cx="8686800" cy="140334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oi` avdelfoi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ta.j gra,faj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53" name="Rectangle 89"/>
          <p:cNvSpPr>
            <a:spLocks noChangeArrowheads="1"/>
          </p:cNvSpPr>
          <p:nvPr/>
        </p:nvSpPr>
        <p:spPr bwMode="auto">
          <a:xfrm>
            <a:off x="0" y="114300"/>
            <a:ext cx="9067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000" dirty="0">
                <a:latin typeface="Bwgrkn"/>
                <a:cs typeface="Bwgrkn"/>
              </a:rPr>
              <a:t>oi` avdelfoi. avposte,llousi ta.j gra,faj </a:t>
            </a:r>
            <a:r>
              <a:rPr lang="es-MX" sz="2500" dirty="0">
                <a:latin typeface="+mj-lt"/>
                <a:cs typeface="Bwgrkn"/>
              </a:rPr>
              <a:t>(</a:t>
            </a:r>
            <a:r>
              <a:rPr lang="es-MX" sz="3000" dirty="0">
                <a:latin typeface="Bwgrkn"/>
                <a:cs typeface="Bwgrkn"/>
              </a:rPr>
              <a:t>avposte,llw</a:t>
            </a:r>
            <a:r>
              <a:rPr lang="es-MX" sz="2500" dirty="0">
                <a:latin typeface="+mj-lt"/>
                <a:cs typeface="Bwgrkn"/>
              </a:rPr>
              <a:t>: enviar)</a:t>
            </a:r>
            <a:r>
              <a:rPr lang="es-MX" sz="3000" dirty="0">
                <a:latin typeface="+mj-lt"/>
                <a:cs typeface="Bwgrkn"/>
              </a:rPr>
              <a:t> </a:t>
            </a:r>
            <a:endParaRPr lang="en-US" sz="3000" dirty="0">
              <a:latin typeface="+mj-lt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60" name="Group 9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28876483"/>
              </p:ext>
            </p:extLst>
          </p:nvPr>
        </p:nvGraphicFramePr>
        <p:xfrm>
          <a:off x="228600" y="1504950"/>
          <a:ext cx="8686800" cy="140334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oi` avdelfoi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avposte,llousi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ta.j gra,faj</a:t>
                      </a: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52" name="Text Box 88"/>
          <p:cNvSpPr txBox="1">
            <a:spLocks noChangeArrowheads="1"/>
          </p:cNvSpPr>
          <p:nvPr/>
        </p:nvSpPr>
        <p:spPr bwMode="auto">
          <a:xfrm>
            <a:off x="228600" y="666750"/>
            <a:ext cx="8686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Los </a:t>
            </a:r>
            <a:r>
              <a:rPr lang="en-US" dirty="0" err="1">
                <a:cs typeface="+mn-cs"/>
              </a:rPr>
              <a:t>hermanos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envían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las</a:t>
            </a:r>
            <a:r>
              <a:rPr lang="en-US" dirty="0">
                <a:cs typeface="+mn-cs"/>
              </a:rPr>
              <a:t> </a:t>
            </a:r>
            <a:r>
              <a:rPr lang="en-US" dirty="0" err="1">
                <a:cs typeface="+mn-cs"/>
              </a:rPr>
              <a:t>escrituras</a:t>
            </a:r>
            <a:r>
              <a:rPr lang="en-US" dirty="0">
                <a:cs typeface="+mn-cs"/>
              </a:rPr>
              <a:t>.</a:t>
            </a:r>
            <a:r>
              <a:rPr lang="es-PE" dirty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  <p:sp>
        <p:nvSpPr>
          <p:cNvPr id="36953" name="Rectangle 89"/>
          <p:cNvSpPr>
            <a:spLocks noChangeArrowheads="1"/>
          </p:cNvSpPr>
          <p:nvPr/>
        </p:nvSpPr>
        <p:spPr bwMode="auto">
          <a:xfrm>
            <a:off x="0" y="114300"/>
            <a:ext cx="9067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3000" dirty="0">
                <a:latin typeface="Bwgrkn"/>
                <a:cs typeface="Bwgrkn"/>
              </a:rPr>
              <a:t>oi` avdelfoi. avposte,llousi ta.j gra,faj </a:t>
            </a:r>
            <a:r>
              <a:rPr lang="es-MX" sz="2500" dirty="0">
                <a:latin typeface="+mj-lt"/>
                <a:cs typeface="Bwgrkn"/>
              </a:rPr>
              <a:t>(</a:t>
            </a:r>
            <a:r>
              <a:rPr lang="es-MX" sz="3000" dirty="0">
                <a:latin typeface="Bwgrkn"/>
                <a:cs typeface="Bwgrkn"/>
              </a:rPr>
              <a:t>avposte,llw</a:t>
            </a:r>
            <a:r>
              <a:rPr lang="es-MX" sz="2500" dirty="0">
                <a:latin typeface="+mj-lt"/>
                <a:cs typeface="Bwgrkn"/>
              </a:rPr>
              <a:t>: enviar)</a:t>
            </a:r>
            <a:r>
              <a:rPr lang="es-MX" sz="3000" dirty="0">
                <a:latin typeface="+mj-lt"/>
                <a:cs typeface="Bwgrkn"/>
              </a:rPr>
              <a:t> </a:t>
            </a:r>
            <a:endParaRPr lang="en-US" sz="3000" dirty="0">
              <a:latin typeface="+mj-lt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322929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0" name="Group 9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5137399"/>
              </p:ext>
            </p:extLst>
          </p:nvPr>
        </p:nvGraphicFramePr>
        <p:xfrm>
          <a:off x="228600" y="1352550"/>
          <a:ext cx="8686800" cy="140414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ble,pete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,an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tw.n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avde,lfwn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76" name="Rectangle 88"/>
          <p:cNvSpPr>
            <a:spLocks noChangeArrowheads="1"/>
          </p:cNvSpPr>
          <p:nvPr/>
        </p:nvSpPr>
        <p:spPr bwMode="auto">
          <a:xfrm>
            <a:off x="0" y="133349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ble,pete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th.n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evkklesi,an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tw.n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avde,lfwn</a:t>
            </a:r>
            <a:endParaRPr lang="en-US" sz="3000" dirty="0">
              <a:latin typeface="Bwgrkn"/>
              <a:cs typeface="Bwgrk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0" name="Group 9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21086426"/>
              </p:ext>
            </p:extLst>
          </p:nvPr>
        </p:nvGraphicFramePr>
        <p:xfrm>
          <a:off x="228600" y="1352550"/>
          <a:ext cx="8686800" cy="1404149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ble,pete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th.n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,an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tw.n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avde,lfwn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l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80" marB="3428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75" name="Text Box 87"/>
          <p:cNvSpPr txBox="1">
            <a:spLocks noChangeArrowheads="1"/>
          </p:cNvSpPr>
          <p:nvPr/>
        </p:nvSpPr>
        <p:spPr bwMode="auto">
          <a:xfrm>
            <a:off x="228600" y="661987"/>
            <a:ext cx="868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(</a:t>
            </a:r>
            <a:r>
              <a:rPr lang="en-US" dirty="0" err="1">
                <a:cs typeface="+mn-cs"/>
              </a:rPr>
              <a:t>Ustedes</a:t>
            </a:r>
            <a:r>
              <a:rPr lang="en-US" dirty="0">
                <a:cs typeface="+mn-cs"/>
              </a:rPr>
              <a:t>) </a:t>
            </a:r>
            <a:r>
              <a:rPr lang="en-US" dirty="0" err="1">
                <a:cs typeface="+mn-cs"/>
              </a:rPr>
              <a:t>ven</a:t>
            </a:r>
            <a:r>
              <a:rPr lang="en-US" dirty="0">
                <a:cs typeface="+mn-cs"/>
              </a:rPr>
              <a:t> la </a:t>
            </a:r>
            <a:r>
              <a:rPr lang="en-US" dirty="0" err="1">
                <a:cs typeface="+mn-cs"/>
              </a:rPr>
              <a:t>iglesia</a:t>
            </a:r>
            <a:r>
              <a:rPr lang="en-US" dirty="0">
                <a:cs typeface="+mn-cs"/>
              </a:rPr>
              <a:t> de los </a:t>
            </a:r>
            <a:r>
              <a:rPr lang="en-US" dirty="0" err="1">
                <a:cs typeface="+mn-cs"/>
              </a:rPr>
              <a:t>hermanos</a:t>
            </a:r>
            <a:r>
              <a:rPr lang="es-PE" dirty="0">
                <a:cs typeface="+mn-cs"/>
              </a:rPr>
              <a:t> </a:t>
            </a:r>
            <a:endParaRPr lang="en-US" dirty="0">
              <a:cs typeface="+mn-cs"/>
            </a:endParaRPr>
          </a:p>
        </p:txBody>
      </p:sp>
      <p:sp>
        <p:nvSpPr>
          <p:cNvPr id="37976" name="Rectangle 88"/>
          <p:cNvSpPr>
            <a:spLocks noChangeArrowheads="1"/>
          </p:cNvSpPr>
          <p:nvPr/>
        </p:nvSpPr>
        <p:spPr bwMode="auto">
          <a:xfrm>
            <a:off x="0" y="133349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ble,pete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th.n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evkklesi,an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tw.n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avde,lfwn</a:t>
            </a:r>
            <a:endParaRPr lang="en-US" sz="3000" dirty="0">
              <a:latin typeface="Bwgrkn"/>
              <a:cs typeface="Bwgrkn"/>
            </a:endParaRPr>
          </a:p>
        </p:txBody>
      </p:sp>
    </p:spTree>
    <p:extLst>
      <p:ext uri="{BB962C8B-B14F-4D97-AF65-F5344CB8AC3E}">
        <p14:creationId xmlns:p14="http://schemas.microsoft.com/office/powerpoint/2010/main" val="400672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71839601"/>
              </p:ext>
            </p:extLst>
          </p:nvPr>
        </p:nvGraphicFramePr>
        <p:xfrm>
          <a:off x="228600" y="1809750"/>
          <a:ext cx="8686800" cy="285960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avgge,lou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tai/j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avde,lfoij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33124"/>
            <a:ext cx="9067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>
                <a:latin typeface="Bwgrkn"/>
                <a:cs typeface="Bwgrkn"/>
              </a:rPr>
              <a:t>h` </a:t>
            </a:r>
            <a:r>
              <a:rPr lang="en-US" sz="3000" dirty="0" err="1">
                <a:latin typeface="Bwgrkn"/>
                <a:cs typeface="Bwgrkn"/>
              </a:rPr>
              <a:t>fwnh</a:t>
            </a:r>
            <a:r>
              <a:rPr lang="en-US" sz="3000" dirty="0">
                <a:latin typeface="Bwgrkn"/>
                <a:cs typeface="Bwgrkn"/>
              </a:rPr>
              <a:t>, </a:t>
            </a:r>
            <a:r>
              <a:rPr lang="en-US" sz="3000" dirty="0" err="1">
                <a:latin typeface="Bwgrkn"/>
                <a:cs typeface="Bwgrkn"/>
              </a:rPr>
              <a:t>tou</a:t>
            </a:r>
            <a:r>
              <a:rPr lang="en-US" sz="3000" dirty="0">
                <a:latin typeface="Bwgrkn"/>
                <a:cs typeface="Bwgrkn"/>
              </a:rPr>
              <a:t>/ </a:t>
            </a:r>
            <a:r>
              <a:rPr lang="en-US" sz="3000" dirty="0" err="1">
                <a:latin typeface="Bwgrkn"/>
                <a:cs typeface="Bwgrkn"/>
              </a:rPr>
              <a:t>avgge,lou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le,gei</a:t>
            </a:r>
            <a:r>
              <a:rPr lang="en-US" sz="3000" dirty="0">
                <a:latin typeface="Bwgrkn"/>
                <a:cs typeface="Bwgrkn"/>
              </a:rPr>
              <a:t> tai/j </a:t>
            </a:r>
            <a:r>
              <a:rPr lang="en-US" sz="3000" dirty="0" err="1">
                <a:latin typeface="Bwgrkn"/>
                <a:cs typeface="Bwgrkn"/>
              </a:rPr>
              <a:t>evkklesi,aij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s-PE" sz="3000" dirty="0">
                <a:latin typeface="Bwgrkn"/>
                <a:cs typeface="Bwgrkn"/>
              </a:rPr>
              <a:t>o[ti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eivrh,nh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toi</a:t>
            </a:r>
            <a:r>
              <a:rPr lang="en-US" sz="3000" dirty="0">
                <a:latin typeface="Bwgrkn"/>
                <a:cs typeface="Bwgrkn"/>
              </a:rPr>
              <a:t>/j </a:t>
            </a:r>
            <a:r>
              <a:rPr lang="en-US" sz="3000" dirty="0" err="1">
                <a:latin typeface="Bwgrkn"/>
                <a:cs typeface="Bwgrkn"/>
              </a:rPr>
              <a:t>avde,lfoij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55631763"/>
              </p:ext>
            </p:extLst>
          </p:nvPr>
        </p:nvGraphicFramePr>
        <p:xfrm>
          <a:off x="228600" y="1809750"/>
          <a:ext cx="8686800" cy="285960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voz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avgge,lou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tai/j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avde,lfoij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33124"/>
            <a:ext cx="9067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>
                <a:latin typeface="Bwgrkn"/>
                <a:cs typeface="Bwgrkn"/>
              </a:rPr>
              <a:t>h` </a:t>
            </a:r>
            <a:r>
              <a:rPr lang="en-US" sz="3000" dirty="0" err="1">
                <a:latin typeface="Bwgrkn"/>
                <a:cs typeface="Bwgrkn"/>
              </a:rPr>
              <a:t>fwnh</a:t>
            </a:r>
            <a:r>
              <a:rPr lang="en-US" sz="3000" dirty="0">
                <a:latin typeface="Bwgrkn"/>
                <a:cs typeface="Bwgrkn"/>
              </a:rPr>
              <a:t>, </a:t>
            </a:r>
            <a:r>
              <a:rPr lang="en-US" sz="3000" dirty="0" err="1">
                <a:latin typeface="Bwgrkn"/>
                <a:cs typeface="Bwgrkn"/>
              </a:rPr>
              <a:t>tou</a:t>
            </a:r>
            <a:r>
              <a:rPr lang="en-US" sz="3000" dirty="0">
                <a:latin typeface="Bwgrkn"/>
                <a:cs typeface="Bwgrkn"/>
              </a:rPr>
              <a:t>/ </a:t>
            </a:r>
            <a:r>
              <a:rPr lang="en-US" sz="3000" dirty="0" err="1">
                <a:latin typeface="Bwgrkn"/>
                <a:cs typeface="Bwgrkn"/>
              </a:rPr>
              <a:t>avgge,lou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le,gei</a:t>
            </a:r>
            <a:r>
              <a:rPr lang="en-US" sz="3000" dirty="0">
                <a:latin typeface="Bwgrkn"/>
                <a:cs typeface="Bwgrkn"/>
              </a:rPr>
              <a:t> tai/j </a:t>
            </a:r>
            <a:r>
              <a:rPr lang="en-US" sz="3000" dirty="0" err="1">
                <a:latin typeface="Bwgrkn"/>
                <a:cs typeface="Bwgrkn"/>
              </a:rPr>
              <a:t>evkklesi,aij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s-PE" sz="3000" dirty="0">
                <a:latin typeface="Bwgrkn"/>
                <a:cs typeface="Bwgrkn"/>
              </a:rPr>
              <a:t>o[ti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eivrh,nh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toi</a:t>
            </a:r>
            <a:r>
              <a:rPr lang="en-US" sz="3000" dirty="0">
                <a:latin typeface="Bwgrkn"/>
                <a:cs typeface="Bwgrkn"/>
              </a:rPr>
              <a:t>/j </a:t>
            </a:r>
            <a:r>
              <a:rPr lang="en-US" sz="3000" dirty="0" err="1">
                <a:latin typeface="Bwgrkn"/>
                <a:cs typeface="Bwgrkn"/>
              </a:rPr>
              <a:t>avde,lfoij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20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53168239"/>
              </p:ext>
            </p:extLst>
          </p:nvPr>
        </p:nvGraphicFramePr>
        <p:xfrm>
          <a:off x="228600" y="1428750"/>
          <a:ext cx="8686800" cy="3352405"/>
        </p:xfrm>
        <a:graphic>
          <a:graphicData uri="http://schemas.openxmlformats.org/drawingml/2006/table">
            <a:tbl>
              <a:tblPr/>
              <a:tblGrid>
                <a:gridCol w="2209800"/>
                <a:gridCol w="1089025"/>
                <a:gridCol w="1958975"/>
                <a:gridCol w="1204913"/>
                <a:gridCol w="2224087"/>
              </a:tblGrid>
              <a:tr h="418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Singular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Plural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ἡ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ή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ἱ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ί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τῆς</a:t>
                      </a:r>
                      <a:r>
                        <a:rPr lang="en-US" sz="3200" dirty="0">
                          <a:solidFill>
                            <a:srgbClr val="00008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ῆς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τῇ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ῇ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ταῖς</a:t>
                      </a:r>
                      <a:endParaRPr lang="es-ES_tradnl" sz="32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ῖς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τὴν</a:t>
                      </a:r>
                      <a:r>
                        <a:rPr lang="en-US" sz="3200" dirty="0">
                          <a:solidFill>
                            <a:srgbClr val="00008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ήν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τὰς</a:t>
                      </a:r>
                      <a:r>
                        <a:rPr lang="en-US" sz="3200" dirty="0">
                          <a:solidFill>
                            <a:srgbClr val="00008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άς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8" marB="3429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3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32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ή</a:t>
                      </a:r>
                      <a:endParaRPr lang="es-ES_tradnl" sz="24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32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8" marB="342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φων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ί</a:t>
                      </a:r>
                      <a:endParaRPr lang="es-ES_tradnl" sz="32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333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s-PE" dirty="0" smtClean="0">
                <a:cs typeface="+mj-cs"/>
              </a:rPr>
              <a:t>Las desinencias de los sustantivos y artículos </a:t>
            </a:r>
            <a:r>
              <a:rPr lang="es-PE" b="1" dirty="0" smtClean="0">
                <a:cs typeface="+mj-cs"/>
              </a:rPr>
              <a:t>femeninos</a:t>
            </a:r>
            <a:r>
              <a:rPr lang="es-PE" dirty="0" smtClean="0">
                <a:cs typeface="+mj-cs"/>
              </a:rPr>
              <a:t> de la 1</a:t>
            </a:r>
            <a:r>
              <a:rPr lang="es-PE" baseline="30000" dirty="0" smtClean="0">
                <a:cs typeface="+mj-cs"/>
              </a:rPr>
              <a:t>a</a:t>
            </a:r>
            <a:r>
              <a:rPr lang="es-PE" dirty="0" smtClean="0">
                <a:cs typeface="+mj-cs"/>
              </a:rPr>
              <a:t> declinación</a:t>
            </a:r>
          </a:p>
        </p:txBody>
      </p:sp>
    </p:spTree>
    <p:extLst>
      <p:ext uri="{BB962C8B-B14F-4D97-AF65-F5344CB8AC3E}">
        <p14:creationId xmlns:p14="http://schemas.microsoft.com/office/powerpoint/2010/main" val="3016969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50828704"/>
              </p:ext>
            </p:extLst>
          </p:nvPr>
        </p:nvGraphicFramePr>
        <p:xfrm>
          <a:off x="228600" y="1809750"/>
          <a:ext cx="8686800" cy="285960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voz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avgge,lou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a;ggeloj o`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ángel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tai/j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avde,lfoij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33124"/>
            <a:ext cx="9067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>
                <a:latin typeface="Bwgrkn"/>
                <a:cs typeface="Bwgrkn"/>
              </a:rPr>
              <a:t>h` </a:t>
            </a:r>
            <a:r>
              <a:rPr lang="en-US" sz="3000" dirty="0" err="1">
                <a:latin typeface="Bwgrkn"/>
                <a:cs typeface="Bwgrkn"/>
              </a:rPr>
              <a:t>fwnh</a:t>
            </a:r>
            <a:r>
              <a:rPr lang="en-US" sz="3000" dirty="0">
                <a:latin typeface="Bwgrkn"/>
                <a:cs typeface="Bwgrkn"/>
              </a:rPr>
              <a:t>, </a:t>
            </a:r>
            <a:r>
              <a:rPr lang="en-US" sz="3000" dirty="0" err="1">
                <a:latin typeface="Bwgrkn"/>
                <a:cs typeface="Bwgrkn"/>
              </a:rPr>
              <a:t>tou</a:t>
            </a:r>
            <a:r>
              <a:rPr lang="en-US" sz="3000" dirty="0">
                <a:latin typeface="Bwgrkn"/>
                <a:cs typeface="Bwgrkn"/>
              </a:rPr>
              <a:t>/ </a:t>
            </a:r>
            <a:r>
              <a:rPr lang="en-US" sz="3000" dirty="0" err="1">
                <a:latin typeface="Bwgrkn"/>
                <a:cs typeface="Bwgrkn"/>
              </a:rPr>
              <a:t>avgge,lou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le,gei</a:t>
            </a:r>
            <a:r>
              <a:rPr lang="en-US" sz="3000" dirty="0">
                <a:latin typeface="Bwgrkn"/>
                <a:cs typeface="Bwgrkn"/>
              </a:rPr>
              <a:t> tai/j </a:t>
            </a:r>
            <a:r>
              <a:rPr lang="en-US" sz="3000" dirty="0" err="1">
                <a:latin typeface="Bwgrkn"/>
                <a:cs typeface="Bwgrkn"/>
              </a:rPr>
              <a:t>evkklesi,aij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s-PE" sz="3000" dirty="0">
                <a:latin typeface="Bwgrkn"/>
                <a:cs typeface="Bwgrkn"/>
              </a:rPr>
              <a:t>o[ti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eivrh,nh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toi</a:t>
            </a:r>
            <a:r>
              <a:rPr lang="en-US" sz="3000" dirty="0">
                <a:latin typeface="Bwgrkn"/>
                <a:cs typeface="Bwgrkn"/>
              </a:rPr>
              <a:t>/j </a:t>
            </a:r>
            <a:r>
              <a:rPr lang="en-US" sz="3000" dirty="0" err="1">
                <a:latin typeface="Bwgrkn"/>
                <a:cs typeface="Bwgrkn"/>
              </a:rPr>
              <a:t>avde,lfoij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66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53929543"/>
              </p:ext>
            </p:extLst>
          </p:nvPr>
        </p:nvGraphicFramePr>
        <p:xfrm>
          <a:off x="228600" y="1809750"/>
          <a:ext cx="8686800" cy="285960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voz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avgge,lou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a;ggeloj o`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ángel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tai/j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avde,lfoij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33124"/>
            <a:ext cx="9067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>
                <a:latin typeface="Bwgrkn"/>
                <a:cs typeface="Bwgrkn"/>
              </a:rPr>
              <a:t>h` </a:t>
            </a:r>
            <a:r>
              <a:rPr lang="en-US" sz="3000" dirty="0" err="1">
                <a:latin typeface="Bwgrkn"/>
                <a:cs typeface="Bwgrkn"/>
              </a:rPr>
              <a:t>fwnh</a:t>
            </a:r>
            <a:r>
              <a:rPr lang="en-US" sz="3000" dirty="0">
                <a:latin typeface="Bwgrkn"/>
                <a:cs typeface="Bwgrkn"/>
              </a:rPr>
              <a:t>, </a:t>
            </a:r>
            <a:r>
              <a:rPr lang="en-US" sz="3000" dirty="0" err="1">
                <a:latin typeface="Bwgrkn"/>
                <a:cs typeface="Bwgrkn"/>
              </a:rPr>
              <a:t>tou</a:t>
            </a:r>
            <a:r>
              <a:rPr lang="en-US" sz="3000" dirty="0">
                <a:latin typeface="Bwgrkn"/>
                <a:cs typeface="Bwgrkn"/>
              </a:rPr>
              <a:t>/ </a:t>
            </a:r>
            <a:r>
              <a:rPr lang="en-US" sz="3000" dirty="0" err="1">
                <a:latin typeface="Bwgrkn"/>
                <a:cs typeface="Bwgrkn"/>
              </a:rPr>
              <a:t>avgge,lou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le,gei</a:t>
            </a:r>
            <a:r>
              <a:rPr lang="en-US" sz="3000" dirty="0">
                <a:latin typeface="Bwgrkn"/>
                <a:cs typeface="Bwgrkn"/>
              </a:rPr>
              <a:t> tai/j </a:t>
            </a:r>
            <a:r>
              <a:rPr lang="en-US" sz="3000" dirty="0" err="1">
                <a:latin typeface="Bwgrkn"/>
                <a:cs typeface="Bwgrkn"/>
              </a:rPr>
              <a:t>evkklesi,aij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s-PE" sz="3000" dirty="0">
                <a:latin typeface="Bwgrkn"/>
                <a:cs typeface="Bwgrkn"/>
              </a:rPr>
              <a:t>o[ti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eivrh,nh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toi</a:t>
            </a:r>
            <a:r>
              <a:rPr lang="en-US" sz="3000" dirty="0">
                <a:latin typeface="Bwgrkn"/>
                <a:cs typeface="Bwgrkn"/>
              </a:rPr>
              <a:t>/j </a:t>
            </a:r>
            <a:r>
              <a:rPr lang="en-US" sz="3000" dirty="0" err="1">
                <a:latin typeface="Bwgrkn"/>
                <a:cs typeface="Bwgrkn"/>
              </a:rPr>
              <a:t>avde,lfoij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46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52208922"/>
              </p:ext>
            </p:extLst>
          </p:nvPr>
        </p:nvGraphicFramePr>
        <p:xfrm>
          <a:off x="228600" y="1809750"/>
          <a:ext cx="8686800" cy="285960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voz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avgge,lou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a;ggeloj o`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ángel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tai/j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las iglesias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avde,lfoij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33124"/>
            <a:ext cx="9067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>
                <a:latin typeface="Bwgrkn"/>
                <a:cs typeface="Bwgrkn"/>
              </a:rPr>
              <a:t>h` </a:t>
            </a:r>
            <a:r>
              <a:rPr lang="en-US" sz="3000" dirty="0" err="1">
                <a:latin typeface="Bwgrkn"/>
                <a:cs typeface="Bwgrkn"/>
              </a:rPr>
              <a:t>fwnh</a:t>
            </a:r>
            <a:r>
              <a:rPr lang="en-US" sz="3000" dirty="0">
                <a:latin typeface="Bwgrkn"/>
                <a:cs typeface="Bwgrkn"/>
              </a:rPr>
              <a:t>, </a:t>
            </a:r>
            <a:r>
              <a:rPr lang="en-US" sz="3000" dirty="0" err="1">
                <a:latin typeface="Bwgrkn"/>
                <a:cs typeface="Bwgrkn"/>
              </a:rPr>
              <a:t>tou</a:t>
            </a:r>
            <a:r>
              <a:rPr lang="en-US" sz="3000" dirty="0">
                <a:latin typeface="Bwgrkn"/>
                <a:cs typeface="Bwgrkn"/>
              </a:rPr>
              <a:t>/ </a:t>
            </a:r>
            <a:r>
              <a:rPr lang="en-US" sz="3000" dirty="0" err="1">
                <a:latin typeface="Bwgrkn"/>
                <a:cs typeface="Bwgrkn"/>
              </a:rPr>
              <a:t>avgge,lou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le,gei</a:t>
            </a:r>
            <a:r>
              <a:rPr lang="en-US" sz="3000" dirty="0">
                <a:latin typeface="Bwgrkn"/>
                <a:cs typeface="Bwgrkn"/>
              </a:rPr>
              <a:t> tai/j </a:t>
            </a:r>
            <a:r>
              <a:rPr lang="en-US" sz="3000" dirty="0" err="1">
                <a:latin typeface="Bwgrkn"/>
                <a:cs typeface="Bwgrkn"/>
              </a:rPr>
              <a:t>evkklesi,aij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s-PE" sz="3000" dirty="0">
                <a:latin typeface="Bwgrkn"/>
                <a:cs typeface="Bwgrkn"/>
              </a:rPr>
              <a:t>o[ti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eivrh,nh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toi</a:t>
            </a:r>
            <a:r>
              <a:rPr lang="en-US" sz="3000" dirty="0">
                <a:latin typeface="Bwgrkn"/>
                <a:cs typeface="Bwgrkn"/>
              </a:rPr>
              <a:t>/j </a:t>
            </a:r>
            <a:r>
              <a:rPr lang="en-US" sz="3000" dirty="0" err="1">
                <a:latin typeface="Bwgrkn"/>
                <a:cs typeface="Bwgrkn"/>
              </a:rPr>
              <a:t>avde,lfoij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11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6298414"/>
              </p:ext>
            </p:extLst>
          </p:nvPr>
        </p:nvGraphicFramePr>
        <p:xfrm>
          <a:off x="228600" y="1809750"/>
          <a:ext cx="8686800" cy="285960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voz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avgge,lou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a;ggeloj o`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ángel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tai/j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las iglesias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avde,lfoij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33124"/>
            <a:ext cx="9067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>
                <a:latin typeface="Bwgrkn"/>
                <a:cs typeface="Bwgrkn"/>
              </a:rPr>
              <a:t>h` </a:t>
            </a:r>
            <a:r>
              <a:rPr lang="en-US" sz="3000" dirty="0" err="1">
                <a:latin typeface="Bwgrkn"/>
                <a:cs typeface="Bwgrkn"/>
              </a:rPr>
              <a:t>fwnh</a:t>
            </a:r>
            <a:r>
              <a:rPr lang="en-US" sz="3000" dirty="0">
                <a:latin typeface="Bwgrkn"/>
                <a:cs typeface="Bwgrkn"/>
              </a:rPr>
              <a:t>, </a:t>
            </a:r>
            <a:r>
              <a:rPr lang="en-US" sz="3000" dirty="0" err="1">
                <a:latin typeface="Bwgrkn"/>
                <a:cs typeface="Bwgrkn"/>
              </a:rPr>
              <a:t>tou</a:t>
            </a:r>
            <a:r>
              <a:rPr lang="en-US" sz="3000" dirty="0">
                <a:latin typeface="Bwgrkn"/>
                <a:cs typeface="Bwgrkn"/>
              </a:rPr>
              <a:t>/ </a:t>
            </a:r>
            <a:r>
              <a:rPr lang="en-US" sz="3000" dirty="0" err="1">
                <a:latin typeface="Bwgrkn"/>
                <a:cs typeface="Bwgrkn"/>
              </a:rPr>
              <a:t>avgge,lou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le,gei</a:t>
            </a:r>
            <a:r>
              <a:rPr lang="en-US" sz="3000" dirty="0">
                <a:latin typeface="Bwgrkn"/>
                <a:cs typeface="Bwgrkn"/>
              </a:rPr>
              <a:t> tai/j </a:t>
            </a:r>
            <a:r>
              <a:rPr lang="en-US" sz="3000" dirty="0" err="1">
                <a:latin typeface="Bwgrkn"/>
                <a:cs typeface="Bwgrkn"/>
              </a:rPr>
              <a:t>evkklesi,aij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s-PE" sz="3000" dirty="0">
                <a:latin typeface="Bwgrkn"/>
                <a:cs typeface="Bwgrkn"/>
              </a:rPr>
              <a:t>o[ti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eivrh,nh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toi</a:t>
            </a:r>
            <a:r>
              <a:rPr lang="en-US" sz="3000" dirty="0">
                <a:latin typeface="Bwgrkn"/>
                <a:cs typeface="Bwgrkn"/>
              </a:rPr>
              <a:t>/j </a:t>
            </a:r>
            <a:r>
              <a:rPr lang="en-US" sz="3000" dirty="0" err="1">
                <a:latin typeface="Bwgrkn"/>
                <a:cs typeface="Bwgrkn"/>
              </a:rPr>
              <a:t>avde,lfoij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93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6945056"/>
              </p:ext>
            </p:extLst>
          </p:nvPr>
        </p:nvGraphicFramePr>
        <p:xfrm>
          <a:off x="228600" y="1809750"/>
          <a:ext cx="8686800" cy="285960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voz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avgge,lou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a;ggeloj o`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ángel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tai/j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las iglesias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avde,lfoij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avdelfo,j o`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los hermanos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33124"/>
            <a:ext cx="9067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>
                <a:latin typeface="Bwgrkn"/>
                <a:cs typeface="Bwgrkn"/>
              </a:rPr>
              <a:t>h` </a:t>
            </a:r>
            <a:r>
              <a:rPr lang="en-US" sz="3000" dirty="0" err="1">
                <a:latin typeface="Bwgrkn"/>
                <a:cs typeface="Bwgrkn"/>
              </a:rPr>
              <a:t>fwnh</a:t>
            </a:r>
            <a:r>
              <a:rPr lang="en-US" sz="3000" dirty="0">
                <a:latin typeface="Bwgrkn"/>
                <a:cs typeface="Bwgrkn"/>
              </a:rPr>
              <a:t>, </a:t>
            </a:r>
            <a:r>
              <a:rPr lang="en-US" sz="3000" dirty="0" err="1">
                <a:latin typeface="Bwgrkn"/>
                <a:cs typeface="Bwgrkn"/>
              </a:rPr>
              <a:t>tou</a:t>
            </a:r>
            <a:r>
              <a:rPr lang="en-US" sz="3000" dirty="0">
                <a:latin typeface="Bwgrkn"/>
                <a:cs typeface="Bwgrkn"/>
              </a:rPr>
              <a:t>/ </a:t>
            </a:r>
            <a:r>
              <a:rPr lang="en-US" sz="3000" dirty="0" err="1">
                <a:latin typeface="Bwgrkn"/>
                <a:cs typeface="Bwgrkn"/>
              </a:rPr>
              <a:t>avgge,lou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le,gei</a:t>
            </a:r>
            <a:r>
              <a:rPr lang="en-US" sz="3000" dirty="0">
                <a:latin typeface="Bwgrkn"/>
                <a:cs typeface="Bwgrkn"/>
              </a:rPr>
              <a:t> tai/j </a:t>
            </a:r>
            <a:r>
              <a:rPr lang="en-US" sz="3000" dirty="0" err="1">
                <a:latin typeface="Bwgrkn"/>
                <a:cs typeface="Bwgrkn"/>
              </a:rPr>
              <a:t>evkklesi,aij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s-PE" sz="3000" dirty="0">
                <a:latin typeface="Bwgrkn"/>
                <a:cs typeface="Bwgrkn"/>
              </a:rPr>
              <a:t>o[ti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eivrh,nh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toi</a:t>
            </a:r>
            <a:r>
              <a:rPr lang="en-US" sz="3000" dirty="0">
                <a:latin typeface="Bwgrkn"/>
                <a:cs typeface="Bwgrkn"/>
              </a:rPr>
              <a:t>/j </a:t>
            </a:r>
            <a:r>
              <a:rPr lang="en-US" sz="3000" dirty="0" err="1">
                <a:latin typeface="Bwgrkn"/>
                <a:cs typeface="Bwgrkn"/>
              </a:rPr>
              <a:t>avde,lfoij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03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24133675"/>
              </p:ext>
            </p:extLst>
          </p:nvPr>
        </p:nvGraphicFramePr>
        <p:xfrm>
          <a:off x="228600" y="1809750"/>
          <a:ext cx="8686800" cy="285960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h`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fwnh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la voz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6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avgge,lou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G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a;ggeloj o`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del ángel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le,gei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I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le,gw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dice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tai/j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evkklhsi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,a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las iglesias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eivrh,nh h`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paz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toi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/j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avde,lfoij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P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D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avdelfo,j o`</a:t>
                      </a:r>
                      <a:endParaRPr kumimoji="0" lang="es-P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charset="0"/>
                          <a:ea typeface="ＭＳ Ｐゴシック" charset="0"/>
                        </a:rPr>
                        <a:t>a los hermanos</a:t>
                      </a:r>
                    </a:p>
                  </a:txBody>
                  <a:tcPr marT="34296" marB="342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99" name="Text Box 87"/>
          <p:cNvSpPr txBox="1">
            <a:spLocks noChangeArrowheads="1"/>
          </p:cNvSpPr>
          <p:nvPr/>
        </p:nvSpPr>
        <p:spPr bwMode="auto">
          <a:xfrm>
            <a:off x="228600" y="1047750"/>
            <a:ext cx="868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cs typeface="+mn-cs"/>
              </a:rPr>
              <a:t>La </a:t>
            </a:r>
            <a:r>
              <a:rPr lang="en-US" dirty="0" err="1">
                <a:cs typeface="+mn-cs"/>
              </a:rPr>
              <a:t>voz</a:t>
            </a:r>
            <a:r>
              <a:rPr lang="en-US" dirty="0">
                <a:cs typeface="+mn-cs"/>
              </a:rPr>
              <a:t> del </a:t>
            </a:r>
            <a:r>
              <a:rPr lang="en-US" dirty="0" err="1">
                <a:cs typeface="+mn-cs"/>
              </a:rPr>
              <a:t>ángel</a:t>
            </a:r>
            <a:r>
              <a:rPr lang="es-PE" dirty="0">
                <a:cs typeface="+mn-cs"/>
              </a:rPr>
              <a:t> dice a las iglesias: “paz a los hermanos”</a:t>
            </a:r>
            <a:endParaRPr lang="en-US" dirty="0">
              <a:cs typeface="+mn-cs"/>
            </a:endParaRPr>
          </a:p>
        </p:txBody>
      </p:sp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33124"/>
            <a:ext cx="9067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n-US" sz="3000" dirty="0">
                <a:latin typeface="Bwgrkn"/>
                <a:cs typeface="Bwgrkn"/>
              </a:rPr>
              <a:t>h` </a:t>
            </a:r>
            <a:r>
              <a:rPr lang="en-US" sz="3000" dirty="0" err="1">
                <a:latin typeface="Bwgrkn"/>
                <a:cs typeface="Bwgrkn"/>
              </a:rPr>
              <a:t>fwnh</a:t>
            </a:r>
            <a:r>
              <a:rPr lang="en-US" sz="3000" dirty="0">
                <a:latin typeface="Bwgrkn"/>
                <a:cs typeface="Bwgrkn"/>
              </a:rPr>
              <a:t>, </a:t>
            </a:r>
            <a:r>
              <a:rPr lang="en-US" sz="3000" dirty="0" err="1">
                <a:latin typeface="Bwgrkn"/>
                <a:cs typeface="Bwgrkn"/>
              </a:rPr>
              <a:t>tou</a:t>
            </a:r>
            <a:r>
              <a:rPr lang="en-US" sz="3000" dirty="0">
                <a:latin typeface="Bwgrkn"/>
                <a:cs typeface="Bwgrkn"/>
              </a:rPr>
              <a:t>/ </a:t>
            </a:r>
            <a:r>
              <a:rPr lang="en-US" sz="3000" dirty="0" err="1">
                <a:latin typeface="Bwgrkn"/>
                <a:cs typeface="Bwgrkn"/>
              </a:rPr>
              <a:t>avgge,lou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le,gei</a:t>
            </a:r>
            <a:r>
              <a:rPr lang="en-US" sz="3000" dirty="0">
                <a:latin typeface="Bwgrkn"/>
                <a:cs typeface="Bwgrkn"/>
              </a:rPr>
              <a:t> tai/j </a:t>
            </a:r>
            <a:r>
              <a:rPr lang="en-US" sz="3000" dirty="0" err="1">
                <a:latin typeface="Bwgrkn"/>
                <a:cs typeface="Bwgrkn"/>
              </a:rPr>
              <a:t>evkklesi,aij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s-PE" sz="3000" dirty="0">
                <a:latin typeface="Bwgrkn"/>
                <a:cs typeface="Bwgrkn"/>
              </a:rPr>
              <a:t>o[ti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sz="3000" dirty="0" err="1">
                <a:latin typeface="Bwgrkn"/>
                <a:cs typeface="Bwgrkn"/>
              </a:rPr>
              <a:t>eivrh,nh</a:t>
            </a:r>
            <a:r>
              <a:rPr lang="en-US" sz="3000" dirty="0">
                <a:latin typeface="Bwgrkn"/>
                <a:cs typeface="Bwgrkn"/>
              </a:rPr>
              <a:t> </a:t>
            </a:r>
            <a:r>
              <a:rPr lang="en-US" sz="3000" dirty="0" err="1">
                <a:latin typeface="Bwgrkn"/>
                <a:cs typeface="Bwgrkn"/>
              </a:rPr>
              <a:t>toi</a:t>
            </a:r>
            <a:r>
              <a:rPr lang="en-US" sz="3000" dirty="0">
                <a:latin typeface="Bwgrkn"/>
                <a:cs typeface="Bwgrkn"/>
              </a:rPr>
              <a:t>/j </a:t>
            </a:r>
            <a:r>
              <a:rPr lang="en-US" sz="3000" dirty="0" err="1">
                <a:latin typeface="Bwgrkn"/>
                <a:cs typeface="Bwgrkn"/>
              </a:rPr>
              <a:t>avde,lfoij</a:t>
            </a:r>
            <a:r>
              <a:rPr lang="en-US" sz="3000" dirty="0">
                <a:latin typeface="Bwgrkn"/>
                <a:cs typeface="Bwgrk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791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9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6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0" y="0"/>
            <a:ext cx="36199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450" r="1406" b="49713"/>
          <a:stretch/>
        </p:blipFill>
        <p:spPr>
          <a:xfrm>
            <a:off x="128634" y="93444"/>
            <a:ext cx="9015366" cy="213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705" r="347" b="10998"/>
          <a:stretch/>
        </p:blipFill>
        <p:spPr>
          <a:xfrm>
            <a:off x="108910" y="2167217"/>
            <a:ext cx="9035090" cy="29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8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 b="1472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3350"/>
            <a:ext cx="7924800" cy="4876800"/>
          </a:xfrm>
          <a:solidFill>
            <a:schemeClr val="bg1">
              <a:alpha val="54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es-PE" sz="1400" dirty="0" smtClean="0">
              <a:solidFill>
                <a:schemeClr val="tx1"/>
              </a:solidFill>
              <a:latin typeface="Palatino Linotype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733550"/>
            <a:ext cx="7620000" cy="312420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307975"/>
            <a:ext cx="7620000" cy="1162050"/>
          </a:xfrm>
          <a:prstGeom prst="rect">
            <a:avLst/>
          </a:prstGeom>
          <a:solidFill>
            <a:srgbClr val="173F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 algn="ctr">
              <a:defRPr/>
            </a:pPr>
            <a:endParaRPr lang="en-US" sz="66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2114550"/>
            <a:ext cx="777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Sustantivos </a:t>
            </a:r>
            <a:r>
              <a:rPr lang="es-PE" sz="6600" dirty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y </a:t>
            </a:r>
            <a:r>
              <a:rPr lang="es-PE" sz="6600" dirty="0" smtClean="0">
                <a:solidFill>
                  <a:schemeClr val="bg1"/>
                </a:solidFill>
                <a:effectLst>
                  <a:glow rad="63500">
                    <a:schemeClr val="tx1">
                      <a:alpha val="75000"/>
                    </a:schemeClr>
                  </a:glow>
                </a:effectLst>
                <a:latin typeface="Palatino Linotype" charset="0"/>
                <a:ea typeface="+mn-ea"/>
                <a:cs typeface="+mn-cs"/>
              </a:rPr>
              <a:t>artículos 1ª decli-nación, fem. de 2ª</a:t>
            </a:r>
            <a:endParaRPr lang="en-US" sz="6600" dirty="0">
              <a:solidFill>
                <a:schemeClr val="bg1"/>
              </a:solidFill>
              <a:effectLst>
                <a:glow rad="63500">
                  <a:schemeClr val="tx1">
                    <a:alpha val="75000"/>
                  </a:schemeClr>
                </a:glow>
              </a:effectLst>
              <a:latin typeface="Palatino Linotype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46" y="209550"/>
            <a:ext cx="7390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PE" sz="6600" dirty="0">
                <a:solidFill>
                  <a:srgbClr val="FFFFFF"/>
                </a:solidFill>
                <a:effectLst>
                  <a:glow rad="63500">
                    <a:srgbClr val="000000">
                      <a:alpha val="75000"/>
                    </a:srgbClr>
                  </a:glow>
                </a:effectLst>
                <a:latin typeface="Palatino Linotype" charset="0"/>
                <a:ea typeface="ＭＳ Ｐゴシック"/>
                <a:cs typeface="+mn-cs"/>
              </a:rPr>
              <a:t>Griego I : Lección 4</a:t>
            </a:r>
            <a:endParaRPr lang="en-US" sz="6600" dirty="0">
              <a:solidFill>
                <a:srgbClr val="FFFFFF"/>
              </a:solidFill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96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41" name="Group 1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048885871"/>
              </p:ext>
            </p:extLst>
          </p:nvPr>
        </p:nvGraphicFramePr>
        <p:xfrm>
          <a:off x="228600" y="1535113"/>
          <a:ext cx="8686800" cy="3475035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Género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Caso</a:t>
                      </a: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ἐραυνᾶτε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 charset="0"/>
                        <a:ea typeface="ＭＳ Ｐゴシック" charset="0"/>
                        <a:cs typeface="Bwgrkn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τὰς γραφάς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 charset="0"/>
                        <a:ea typeface="ＭＳ Ｐゴシック" charset="0"/>
                        <a:cs typeface="Bwgrkn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ὑμεῖς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 charset="0"/>
                        <a:ea typeface="ＭＳ Ｐゴシック" charset="0"/>
                        <a:cs typeface="Bwgrkn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δοκεῖτε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 charset="0"/>
                        <a:ea typeface="ＭＳ Ｐゴシック" charset="0"/>
                        <a:cs typeface="Bwgrkn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αὐταῖς</a:t>
                      </a: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 charset="0"/>
                        <a:ea typeface="ＭＳ Ｐゴシック" charset="0"/>
                        <a:cs typeface="Bwgrkn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ζωὴν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 charset="0"/>
                        <a:ea typeface="ＭＳ Ｐゴシック" charset="0"/>
                        <a:cs typeface="Bwgrkn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αἰώνιον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 charset="0"/>
                        <a:ea typeface="ＭＳ Ｐゴシック" charset="0"/>
                        <a:cs typeface="Bwgrkn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tiumAlt"/>
                          <a:ea typeface="ＭＳ Ｐゴシック" charset="0"/>
                          <a:cs typeface="GentiumAlt"/>
                        </a:rPr>
                        <a:t>ἔχειν</a:t>
                      </a: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ntiumAlt"/>
                        <a:ea typeface="ＭＳ Ｐゴシック" charset="0"/>
                        <a:cs typeface="GentiumAlt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 charset="0"/>
                        <a:ea typeface="ＭＳ Ｐゴシック" charset="0"/>
                        <a:cs typeface="Bwgrkn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99" name="Text Box 87"/>
          <p:cNvSpPr txBox="1">
            <a:spLocks noChangeArrowheads="1"/>
          </p:cNvSpPr>
          <p:nvPr/>
        </p:nvSpPr>
        <p:spPr bwMode="auto">
          <a:xfrm>
            <a:off x="228600" y="742950"/>
            <a:ext cx="8686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300" dirty="0">
                <a:cs typeface="+mn-cs"/>
              </a:rPr>
              <a:t>Estudian las Escrituras, porque ustedes piensan </a:t>
            </a:r>
            <a:br>
              <a:rPr lang="es-ES_tradnl" sz="2300" dirty="0">
                <a:cs typeface="+mn-cs"/>
              </a:rPr>
            </a:br>
            <a:r>
              <a:rPr lang="es-ES_tradnl" sz="2300" dirty="0">
                <a:cs typeface="+mn-cs"/>
              </a:rPr>
              <a:t>en ellas vida eterna tener.</a:t>
            </a:r>
            <a:endParaRPr lang="en-US" sz="2300" dirty="0">
              <a:cs typeface="+mn-cs"/>
            </a:endParaRPr>
          </a:p>
        </p:txBody>
      </p:sp>
      <p:sp>
        <p:nvSpPr>
          <p:cNvPr id="39000" name="Rectangle 88"/>
          <p:cNvSpPr>
            <a:spLocks noChangeArrowheads="1"/>
          </p:cNvSpPr>
          <p:nvPr/>
        </p:nvSpPr>
        <p:spPr bwMode="auto">
          <a:xfrm>
            <a:off x="0" y="-100013"/>
            <a:ext cx="9067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es-MX" sz="2500" dirty="0">
                <a:latin typeface="GentiumAlt"/>
                <a:cs typeface="GentiumAlt"/>
              </a:rPr>
              <a:t>Juan 5:39 </a:t>
            </a:r>
            <a:r>
              <a:rPr lang="el-GR" sz="2800" dirty="0">
                <a:latin typeface="GentiumAlt"/>
                <a:cs typeface="GentiumAlt"/>
              </a:rPr>
              <a:t>ἐραυνᾶτε τὰς γραφάς</a:t>
            </a:r>
            <a:r>
              <a:rPr lang="es-MX" sz="2800" dirty="0">
                <a:latin typeface="GentiumAlt"/>
                <a:cs typeface="GentiumAlt"/>
              </a:rPr>
              <a:t>, </a:t>
            </a:r>
            <a:r>
              <a:rPr lang="el-GR" sz="2800" dirty="0">
                <a:latin typeface="GentiumAlt"/>
                <a:cs typeface="GentiumAlt"/>
              </a:rPr>
              <a:t>ὅτι ὑμεῖς δοκεῖτε </a:t>
            </a:r>
            <a:r>
              <a:rPr lang="es-ES_tradnl" sz="2800" dirty="0">
                <a:latin typeface="GentiumAlt"/>
                <a:cs typeface="GentiumAlt"/>
              </a:rPr>
              <a:t/>
            </a:r>
            <a:br>
              <a:rPr lang="es-ES_tradnl" sz="2800" dirty="0">
                <a:latin typeface="GentiumAlt"/>
                <a:cs typeface="GentiumAlt"/>
              </a:rPr>
            </a:br>
            <a:r>
              <a:rPr lang="el-GR" sz="2800" dirty="0">
                <a:latin typeface="GentiumAlt"/>
                <a:cs typeface="GentiumAlt"/>
              </a:rPr>
              <a:t>ἐν αὐταῖς ζωὴν αἰώνιον ἔχειν</a:t>
            </a:r>
            <a:r>
              <a:rPr lang="es-MX" sz="2800" dirty="0" smtClean="0">
                <a:latin typeface="GentiumAlt"/>
                <a:cs typeface="GentiumAlt"/>
              </a:rPr>
              <a:t>·</a:t>
            </a:r>
            <a:endParaRPr lang="en-US" sz="2800" dirty="0">
              <a:latin typeface="GentiumAlt"/>
              <a:cs typeface="GentiumAlt"/>
            </a:endParaRPr>
          </a:p>
        </p:txBody>
      </p:sp>
      <p:sp>
        <p:nvSpPr>
          <p:cNvPr id="40060" name="TextBox 2"/>
          <p:cNvSpPr txBox="1">
            <a:spLocks noChangeArrowheads="1"/>
          </p:cNvSpPr>
          <p:nvPr/>
        </p:nvSpPr>
        <p:spPr bwMode="auto">
          <a:xfrm>
            <a:off x="7239000" y="2598738"/>
            <a:ext cx="126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ustedes</a:t>
            </a:r>
          </a:p>
        </p:txBody>
      </p:sp>
      <p:sp>
        <p:nvSpPr>
          <p:cNvPr id="40061" name="TextBox 12"/>
          <p:cNvSpPr txBox="1">
            <a:spLocks noChangeArrowheads="1"/>
          </p:cNvSpPr>
          <p:nvPr/>
        </p:nvSpPr>
        <p:spPr bwMode="auto">
          <a:xfrm>
            <a:off x="4314825" y="2643188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P</a:t>
            </a:r>
          </a:p>
        </p:txBody>
      </p:sp>
      <p:sp>
        <p:nvSpPr>
          <p:cNvPr id="40062" name="TextBox 13"/>
          <p:cNvSpPr txBox="1">
            <a:spLocks noChangeArrowheads="1"/>
          </p:cNvSpPr>
          <p:nvPr/>
        </p:nvSpPr>
        <p:spPr bwMode="auto">
          <a:xfrm>
            <a:off x="3714750" y="26431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2</a:t>
            </a:r>
          </a:p>
        </p:txBody>
      </p:sp>
      <p:sp>
        <p:nvSpPr>
          <p:cNvPr id="40063" name="TextBox 14"/>
          <p:cNvSpPr txBox="1">
            <a:spLocks noChangeArrowheads="1"/>
          </p:cNvSpPr>
          <p:nvPr/>
        </p:nvSpPr>
        <p:spPr bwMode="auto">
          <a:xfrm>
            <a:off x="5495925" y="2643188"/>
            <a:ext cx="441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N</a:t>
            </a:r>
          </a:p>
        </p:txBody>
      </p:sp>
      <p:sp>
        <p:nvSpPr>
          <p:cNvPr id="40064" name="TextBox 15"/>
          <p:cNvSpPr txBox="1">
            <a:spLocks noChangeArrowheads="1"/>
          </p:cNvSpPr>
          <p:nvPr/>
        </p:nvSpPr>
        <p:spPr bwMode="auto">
          <a:xfrm>
            <a:off x="5934075" y="2114550"/>
            <a:ext cx="13382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sz="2700" dirty="0">
                <a:solidFill>
                  <a:srgbClr val="000000"/>
                </a:solidFill>
                <a:latin typeface="Bwgrkn" charset="0"/>
                <a:cs typeface="Times New Roman" charset="0"/>
              </a:rPr>
              <a:t>grafh, h`</a:t>
            </a:r>
            <a:endParaRPr lang="es-MX" sz="2700" dirty="0"/>
          </a:p>
        </p:txBody>
      </p:sp>
      <p:sp>
        <p:nvSpPr>
          <p:cNvPr id="40065" name="TextBox 17"/>
          <p:cNvSpPr txBox="1">
            <a:spLocks noChangeArrowheads="1"/>
          </p:cNvSpPr>
          <p:nvPr/>
        </p:nvSpPr>
        <p:spPr bwMode="auto">
          <a:xfrm>
            <a:off x="5895975" y="1698625"/>
            <a:ext cx="14033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600" dirty="0">
                <a:latin typeface="GentiumAlt"/>
                <a:cs typeface="GentiumAlt"/>
              </a:rPr>
              <a:t>ἐραυνάω</a:t>
            </a:r>
            <a:endParaRPr lang="es-MX" sz="2600" dirty="0">
              <a:latin typeface="GentiumAlt"/>
              <a:cs typeface="GentiumAlt"/>
            </a:endParaRPr>
          </a:p>
        </p:txBody>
      </p:sp>
      <p:sp>
        <p:nvSpPr>
          <p:cNvPr id="40066" name="TextBox 18"/>
          <p:cNvSpPr txBox="1">
            <a:spLocks noChangeArrowheads="1"/>
          </p:cNvSpPr>
          <p:nvPr/>
        </p:nvSpPr>
        <p:spPr bwMode="auto">
          <a:xfrm>
            <a:off x="4314825" y="2182813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P</a:t>
            </a:r>
          </a:p>
        </p:txBody>
      </p:sp>
      <p:sp>
        <p:nvSpPr>
          <p:cNvPr id="40067" name="TextBox 19"/>
          <p:cNvSpPr txBox="1">
            <a:spLocks noChangeArrowheads="1"/>
          </p:cNvSpPr>
          <p:nvPr/>
        </p:nvSpPr>
        <p:spPr bwMode="auto">
          <a:xfrm>
            <a:off x="4943475" y="21859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F</a:t>
            </a:r>
          </a:p>
        </p:txBody>
      </p:sp>
      <p:sp>
        <p:nvSpPr>
          <p:cNvPr id="40068" name="TextBox 20"/>
          <p:cNvSpPr txBox="1">
            <a:spLocks noChangeArrowheads="1"/>
          </p:cNvSpPr>
          <p:nvPr/>
        </p:nvSpPr>
        <p:spPr bwMode="auto">
          <a:xfrm>
            <a:off x="5497513" y="218281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A</a:t>
            </a:r>
          </a:p>
        </p:txBody>
      </p:sp>
      <p:sp>
        <p:nvSpPr>
          <p:cNvPr id="40069" name="TextBox 21"/>
          <p:cNvSpPr txBox="1">
            <a:spLocks noChangeArrowheads="1"/>
          </p:cNvSpPr>
          <p:nvPr/>
        </p:nvSpPr>
        <p:spPr bwMode="auto">
          <a:xfrm>
            <a:off x="4316413" y="1733550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P</a:t>
            </a:r>
          </a:p>
        </p:txBody>
      </p:sp>
      <p:sp>
        <p:nvSpPr>
          <p:cNvPr id="40070" name="TextBox 22"/>
          <p:cNvSpPr txBox="1">
            <a:spLocks noChangeArrowheads="1"/>
          </p:cNvSpPr>
          <p:nvPr/>
        </p:nvSpPr>
        <p:spPr bwMode="auto">
          <a:xfrm>
            <a:off x="3716338" y="173355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2</a:t>
            </a:r>
          </a:p>
        </p:txBody>
      </p:sp>
      <p:sp>
        <p:nvSpPr>
          <p:cNvPr id="40071" name="TextBox 23"/>
          <p:cNvSpPr txBox="1">
            <a:spLocks noChangeArrowheads="1"/>
          </p:cNvSpPr>
          <p:nvPr/>
        </p:nvSpPr>
        <p:spPr bwMode="auto">
          <a:xfrm>
            <a:off x="3171825" y="173355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I</a:t>
            </a:r>
          </a:p>
        </p:txBody>
      </p:sp>
      <p:sp>
        <p:nvSpPr>
          <p:cNvPr id="40072" name="TextBox 24"/>
          <p:cNvSpPr txBox="1">
            <a:spLocks noChangeArrowheads="1"/>
          </p:cNvSpPr>
          <p:nvPr/>
        </p:nvSpPr>
        <p:spPr bwMode="auto">
          <a:xfrm>
            <a:off x="2609850" y="1733550"/>
            <a:ext cx="42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A</a:t>
            </a:r>
          </a:p>
        </p:txBody>
      </p:sp>
      <p:sp>
        <p:nvSpPr>
          <p:cNvPr id="40073" name="TextBox 25"/>
          <p:cNvSpPr txBox="1">
            <a:spLocks noChangeArrowheads="1"/>
          </p:cNvSpPr>
          <p:nvPr/>
        </p:nvSpPr>
        <p:spPr bwMode="auto">
          <a:xfrm>
            <a:off x="2095500" y="1733550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ook Antiqua" charset="0"/>
                <a:cs typeface="Book Antiqua" charset="0"/>
              </a:rPr>
              <a:t>P</a:t>
            </a:r>
          </a:p>
        </p:txBody>
      </p:sp>
      <p:sp>
        <p:nvSpPr>
          <p:cNvPr id="40074" name="TextBox 26"/>
          <p:cNvSpPr txBox="1">
            <a:spLocks noChangeArrowheads="1"/>
          </p:cNvSpPr>
          <p:nvPr/>
        </p:nvSpPr>
        <p:spPr bwMode="auto">
          <a:xfrm>
            <a:off x="7202488" y="2190750"/>
            <a:ext cx="17716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00"/>
              <a:t>las escrituras</a:t>
            </a:r>
          </a:p>
        </p:txBody>
      </p:sp>
      <p:sp>
        <p:nvSpPr>
          <p:cNvPr id="40075" name="TextBox 27"/>
          <p:cNvSpPr txBox="1">
            <a:spLocks noChangeArrowheads="1"/>
          </p:cNvSpPr>
          <p:nvPr/>
        </p:nvSpPr>
        <p:spPr bwMode="auto">
          <a:xfrm>
            <a:off x="7315200" y="1778000"/>
            <a:ext cx="134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/>
              <a:t>estudian</a:t>
            </a:r>
            <a:endParaRPr lang="en-US" dirty="0"/>
          </a:p>
        </p:txBody>
      </p:sp>
      <p:sp>
        <p:nvSpPr>
          <p:cNvPr id="40076" name="Rectangle 3"/>
          <p:cNvSpPr>
            <a:spLocks noChangeArrowheads="1"/>
          </p:cNvSpPr>
          <p:nvPr/>
        </p:nvSpPr>
        <p:spPr bwMode="auto">
          <a:xfrm>
            <a:off x="304800" y="4933950"/>
            <a:ext cx="4572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dirty="0">
                <a:latin typeface="Times New Roman" charset="0"/>
                <a:cs typeface="Times New Roman" charset="0"/>
              </a:rPr>
              <a:t>Juan 5:39 </a:t>
            </a:r>
            <a:r>
              <a:rPr lang="el-GR" dirty="0">
                <a:latin typeface="Gentium" charset="0"/>
                <a:cs typeface="Arial Unicode MS" charset="0"/>
              </a:rPr>
              <a:t>ἐραυνᾶτε τὰς γραφάς</a:t>
            </a:r>
            <a:r>
              <a:rPr lang="es-MX" dirty="0">
                <a:latin typeface="Gentium" charset="0"/>
                <a:cs typeface="Arial Unicode MS" charset="0"/>
              </a:rPr>
              <a:t>, </a:t>
            </a:r>
            <a:r>
              <a:rPr lang="el-GR" dirty="0">
                <a:latin typeface="Gentium" charset="0"/>
                <a:cs typeface="Arial Unicode MS" charset="0"/>
              </a:rPr>
              <a:t>ὅτι ὑμεῖς δοκεῖτε ἐν αὐταῖς ζωὴν αἰώνιον ἔχειν</a:t>
            </a:r>
            <a:r>
              <a:rPr lang="es-MX" dirty="0">
                <a:latin typeface="Gentium" charset="0"/>
                <a:cs typeface="Arial Unicode MS" charset="0"/>
              </a:rPr>
              <a:t>·</a:t>
            </a:r>
            <a:r>
              <a:rPr lang="es-MX" dirty="0">
                <a:latin typeface="Palatino Linotype" charset="0"/>
                <a:cs typeface="Arial Unicode MS" charset="0"/>
              </a:rPr>
              <a:t> 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r>
              <a:rPr lang="es-PE" sz="1800" dirty="0">
                <a:latin typeface="Times New Roman" charset="0"/>
                <a:cs typeface="Times New Roman" charset="0"/>
              </a:rPr>
              <a:t>(</a:t>
            </a:r>
            <a:r>
              <a:rPr lang="el-GR" dirty="0">
                <a:latin typeface="Gentium" charset="0"/>
                <a:cs typeface="Arial Unicode MS" charset="0"/>
              </a:rPr>
              <a:t>ἐραυνάω</a:t>
            </a:r>
            <a:r>
              <a:rPr lang="es-PE" sz="1800" dirty="0">
                <a:latin typeface="Palatino Linotype" charset="0"/>
                <a:cs typeface="Times New Roman" charset="0"/>
              </a:rPr>
              <a:t> : estudiar, escudriñar, investigar; </a:t>
            </a:r>
            <a:r>
              <a:rPr lang="el-GR" dirty="0">
                <a:latin typeface="Gentium" charset="0"/>
                <a:cs typeface="Arial Unicode MS" charset="0"/>
              </a:rPr>
              <a:t>ὅτι</a:t>
            </a:r>
            <a:r>
              <a:rPr lang="el-GR" sz="1800" dirty="0">
                <a:latin typeface="Times New Roman" charset="0"/>
                <a:cs typeface="Times New Roman" charset="0"/>
              </a:rPr>
              <a:t> </a:t>
            </a:r>
            <a:r>
              <a:rPr lang="es-MX" sz="1800" dirty="0">
                <a:latin typeface="Palatino Linotype" charset="0"/>
                <a:cs typeface="Times New Roman" charset="0"/>
              </a:rPr>
              <a:t>: porque; </a:t>
            </a:r>
            <a:r>
              <a:rPr lang="el-GR" dirty="0">
                <a:latin typeface="Gentium" charset="0"/>
                <a:cs typeface="Arial Unicode MS" charset="0"/>
              </a:rPr>
              <a:t>ὑμεῖς</a:t>
            </a:r>
            <a:r>
              <a:rPr lang="el-GR" sz="1800" dirty="0">
                <a:latin typeface="BibliaLS" charset="0"/>
                <a:cs typeface="Times New Roman" charset="0"/>
              </a:rPr>
              <a:t> </a:t>
            </a:r>
            <a:r>
              <a:rPr lang="es-PE" sz="1800" dirty="0">
                <a:latin typeface="Palatino Linotype" charset="0"/>
                <a:cs typeface="Times New Roman" charset="0"/>
              </a:rPr>
              <a:t>: pronombre 2ª persona;</a:t>
            </a:r>
            <a:r>
              <a:rPr lang="es-PE" sz="1800" dirty="0">
                <a:latin typeface="BibliaLS" charset="0"/>
                <a:cs typeface="Times New Roman" charset="0"/>
              </a:rPr>
              <a:t> </a:t>
            </a:r>
            <a:r>
              <a:rPr lang="el-GR" dirty="0">
                <a:latin typeface="Gentium" charset="0"/>
                <a:cs typeface="Arial Unicode MS" charset="0"/>
              </a:rPr>
              <a:t>δοκέω</a:t>
            </a:r>
            <a:r>
              <a:rPr lang="es-PE" sz="1800" dirty="0">
                <a:latin typeface="Palatino Linotype" charset="0"/>
                <a:cs typeface="Times New Roman" charset="0"/>
              </a:rPr>
              <a:t> : pensar / </a:t>
            </a:r>
            <a:r>
              <a:rPr lang="el-GR" dirty="0">
                <a:latin typeface="Gentium" charset="0"/>
                <a:cs typeface="Arial Unicode MS" charset="0"/>
              </a:rPr>
              <a:t>δοκε + ετε = δοκειτε</a:t>
            </a:r>
            <a:r>
              <a:rPr lang="es-PE" sz="1800" dirty="0">
                <a:latin typeface="Palatino Linotype" charset="0"/>
                <a:cs typeface="Times New Roman" charset="0"/>
              </a:rPr>
              <a:t>; </a:t>
            </a:r>
            <a:r>
              <a:rPr lang="el-GR" dirty="0">
                <a:latin typeface="Gentium" charset="0"/>
                <a:cs typeface="Arial Unicode MS" charset="0"/>
              </a:rPr>
              <a:t>ἐν</a:t>
            </a:r>
            <a:r>
              <a:rPr lang="el-GR" dirty="0">
                <a:latin typeface="Palatino Linotype" charset="0"/>
                <a:cs typeface="Arial Unicode MS" charset="0"/>
              </a:rPr>
              <a:t> </a:t>
            </a:r>
            <a:r>
              <a:rPr lang="es-PE" sz="1800" dirty="0">
                <a:latin typeface="Palatino Linotype" charset="0"/>
                <a:cs typeface="Times New Roman" charset="0"/>
              </a:rPr>
              <a:t>: en; </a:t>
            </a:r>
            <a:r>
              <a:rPr lang="el-GR" dirty="0">
                <a:latin typeface="Gentium" charset="0"/>
                <a:cs typeface="Arial Unicode MS" charset="0"/>
              </a:rPr>
              <a:t>αὐταῖς</a:t>
            </a:r>
            <a:r>
              <a:rPr lang="el-GR" sz="1800" dirty="0">
                <a:latin typeface="BibliaLS" charset="0"/>
                <a:cs typeface="Times New Roman" charset="0"/>
              </a:rPr>
              <a:t> </a:t>
            </a:r>
            <a:r>
              <a:rPr lang="es-PE" sz="1800" dirty="0">
                <a:latin typeface="Palatino Linotype" charset="0"/>
                <a:cs typeface="Times New Roman" charset="0"/>
              </a:rPr>
              <a:t>: pronombre 3ª persona – “en ellas”; </a:t>
            </a:r>
            <a:r>
              <a:rPr lang="el-GR" dirty="0">
                <a:latin typeface="Gentium" charset="0"/>
                <a:cs typeface="Arial Unicode MS" charset="0"/>
              </a:rPr>
              <a:t>αἰώνιος</a:t>
            </a:r>
            <a:r>
              <a:rPr lang="el-GR" sz="1800" dirty="0">
                <a:latin typeface="Galilee Unicode Gk" charset="0"/>
                <a:cs typeface="Times New Roman" charset="0"/>
              </a:rPr>
              <a:t> </a:t>
            </a:r>
            <a:r>
              <a:rPr lang="es-PE" sz="1800" dirty="0">
                <a:latin typeface="Palatino Linotype" charset="0"/>
                <a:cs typeface="Times New Roman" charset="0"/>
              </a:rPr>
              <a:t>: adjetivo – “eterna”; </a:t>
            </a:r>
            <a:r>
              <a:rPr lang="el-GR" dirty="0">
                <a:latin typeface="Gentium" charset="0"/>
                <a:cs typeface="Arial Unicode MS" charset="0"/>
              </a:rPr>
              <a:t>ἔχειν</a:t>
            </a:r>
            <a:r>
              <a:rPr lang="es-PE" sz="1800" dirty="0">
                <a:latin typeface="Palatino Linotype" charset="0"/>
                <a:cs typeface="Times New Roman" charset="0"/>
              </a:rPr>
              <a:t> : infinitivo)</a:t>
            </a:r>
            <a:endParaRPr lang="en-US" sz="20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23431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graphicFrame>
        <p:nvGraphicFramePr>
          <p:cNvPr id="23753" name="Group 20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22802477"/>
              </p:ext>
            </p:extLst>
          </p:nvPr>
        </p:nvGraphicFramePr>
        <p:xfrm>
          <a:off x="1143000" y="228600"/>
          <a:ext cx="7239000" cy="4686300"/>
        </p:xfrm>
        <a:graphic>
          <a:graphicData uri="http://schemas.openxmlformats.org/drawingml/2006/table">
            <a:tbl>
              <a:tblPr/>
              <a:tblGrid>
                <a:gridCol w="533400"/>
                <a:gridCol w="2133600"/>
                <a:gridCol w="914400"/>
                <a:gridCol w="1371600"/>
                <a:gridCol w="22860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Caso/Número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Palabra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el corazón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Genenitivo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τῆς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corazón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τῇ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καρδί</a:t>
                      </a:r>
                      <a:r>
                        <a:rPr lang="es-MX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ᾳ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l </a:t>
                      </a:r>
                      <a:r>
                        <a:rPr kumimoji="0" lang="es-P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corazón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τὴν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ν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el corazón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corazón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ἱ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corazones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corazones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ταῖς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ις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corazones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τὰς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corazones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corazones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29" name="Text Box 177"/>
          <p:cNvSpPr txBox="1">
            <a:spLocks noChangeArrowheads="1"/>
          </p:cNvSpPr>
          <p:nvPr/>
        </p:nvSpPr>
        <p:spPr bwMode="auto">
          <a:xfrm rot="16200000">
            <a:off x="342900" y="14287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Singular</a:t>
            </a:r>
            <a:endParaRPr lang="en-US">
              <a:cs typeface="+mn-cs"/>
            </a:endParaRPr>
          </a:p>
        </p:txBody>
      </p:sp>
      <p:sp>
        <p:nvSpPr>
          <p:cNvPr id="23730" name="Text Box 178"/>
          <p:cNvSpPr txBox="1">
            <a:spLocks noChangeArrowheads="1"/>
          </p:cNvSpPr>
          <p:nvPr/>
        </p:nvSpPr>
        <p:spPr bwMode="auto">
          <a:xfrm rot="16200000">
            <a:off x="342900" y="36004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Plural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8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1000" y="234315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s-PE">
              <a:cs typeface="+mn-cs"/>
            </a:endParaRPr>
          </a:p>
        </p:txBody>
      </p:sp>
      <p:graphicFrame>
        <p:nvGraphicFramePr>
          <p:cNvPr id="23753" name="Group 20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84936892"/>
              </p:ext>
            </p:extLst>
          </p:nvPr>
        </p:nvGraphicFramePr>
        <p:xfrm>
          <a:off x="1143000" y="228600"/>
          <a:ext cx="7239000" cy="4686300"/>
        </p:xfrm>
        <a:graphic>
          <a:graphicData uri="http://schemas.openxmlformats.org/drawingml/2006/table">
            <a:tbl>
              <a:tblPr/>
              <a:tblGrid>
                <a:gridCol w="533400"/>
                <a:gridCol w="2133600"/>
                <a:gridCol w="914400"/>
                <a:gridCol w="1371600"/>
                <a:gridCol w="22860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Caso/Número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Palabra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enguiat Bk BT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enguiat Bk BT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CFCD"/>
                    </a:solidFill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 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el corazón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Genenitivo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τῆς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corazón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τῇ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καρδί</a:t>
                      </a:r>
                      <a:r>
                        <a:rPr lang="es-MX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ᾳ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s-PE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l </a:t>
                      </a:r>
                      <a:r>
                        <a:rPr kumimoji="0" lang="es-P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corazón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  <a:sym typeface="Symbo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τὴν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ν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el corazón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  <a:endParaRPr kumimoji="0" lang="es-P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corazón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Nominativo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ἱ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corazones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Genitivo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τῶν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ῶν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de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corazones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Dativo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ταῖς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ις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</a:t>
                      </a:r>
                      <a:r>
                        <a:rPr kumimoji="0" lang="es-P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corazones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Acusativo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τὰς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ς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los corazones</a:t>
                      </a:r>
                      <a:endParaRPr kumimoji="0" lang="es-P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Vocativo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363855"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 </a:t>
                      </a:r>
                      <a:endParaRPr lang="es-ES_tradnl" sz="200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91440" algn="l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n-US" sz="2000" dirty="0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ρδί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GentiumAlt"/>
                          <a:ea typeface="Times New Roman"/>
                          <a:cs typeface="Times New Roman"/>
                        </a:rPr>
                        <a:t>ι</a:t>
                      </a:r>
                      <a:endParaRPr lang="es-ES_tradnl" sz="2000" dirty="0">
                        <a:effectLst/>
                        <a:latin typeface="Futura Lt B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¡oh </a:t>
                      </a:r>
                      <a:r>
                        <a:rPr kumimoji="0" lang="es-P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  <a:cs typeface="Times New Roman" charset="0"/>
                        </a:rPr>
                        <a:t>corazones</a:t>
                      </a:r>
                      <a:r>
                        <a:rPr kumimoji="0" lang="es-MX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charset="0"/>
                          <a:ea typeface="ＭＳ Ｐゴシック" charset="0"/>
                        </a:rPr>
                        <a:t>!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729" name="Text Box 177"/>
          <p:cNvSpPr txBox="1">
            <a:spLocks noChangeArrowheads="1"/>
          </p:cNvSpPr>
          <p:nvPr/>
        </p:nvSpPr>
        <p:spPr bwMode="auto">
          <a:xfrm rot="16200000">
            <a:off x="342900" y="14287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Singular</a:t>
            </a:r>
            <a:endParaRPr lang="en-US">
              <a:cs typeface="+mn-cs"/>
            </a:endParaRPr>
          </a:p>
        </p:txBody>
      </p:sp>
      <p:sp>
        <p:nvSpPr>
          <p:cNvPr id="23730" name="Text Box 178"/>
          <p:cNvSpPr txBox="1">
            <a:spLocks noChangeArrowheads="1"/>
          </p:cNvSpPr>
          <p:nvPr/>
        </p:nvSpPr>
        <p:spPr bwMode="auto">
          <a:xfrm rot="16200000">
            <a:off x="342900" y="360045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PE">
                <a:cs typeface="+mn-cs"/>
              </a:rPr>
              <a:t>Plural</a:t>
            </a:r>
            <a:endParaRPr lang="en-US"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14800" y="461454"/>
            <a:ext cx="662496" cy="4114800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6" name="Group 11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372822762"/>
              </p:ext>
            </p:extLst>
          </p:nvPr>
        </p:nvGraphicFramePr>
        <p:xfrm>
          <a:off x="304800" y="285750"/>
          <a:ext cx="8686800" cy="1940196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473075"/>
                <a:gridCol w="533400"/>
                <a:gridCol w="608012"/>
                <a:gridCol w="608013"/>
                <a:gridCol w="630237"/>
                <a:gridCol w="511175"/>
                <a:gridCol w="1292225"/>
                <a:gridCol w="1673225"/>
              </a:tblGrid>
              <a:tr h="241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Tiempo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Voz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Modo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Persona</a:t>
                      </a:r>
                      <a:endParaRPr kumimoji="0" lang="es-P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Número 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Género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Caso</a:t>
                      </a: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Forma léxica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Traducción</a:t>
                      </a:r>
                      <a:endParaRPr kumimoji="0" lang="es-PE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a`marti,a</a:t>
                      </a:r>
                      <a:r>
                        <a:rPr kumimoji="0" 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j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PE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zwai,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wgrkn"/>
                          <a:ea typeface="ＭＳ Ｐゴシック" charset="0"/>
                          <a:cs typeface="Bwgrkn"/>
                        </a:rPr>
                        <a:t>tw/n avga,pw/n</a:t>
                      </a:r>
                      <a:endParaRPr kumimoji="0" lang="es-PE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wgrkn"/>
                        <a:ea typeface="ＭＳ Ｐゴシック" charset="0"/>
                        <a:cs typeface="Bwgrkn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E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charset="0"/>
                        <a:ea typeface="ＭＳ Ｐゴシック" charset="0"/>
                      </a:endParaRPr>
                    </a:p>
                  </a:txBody>
                  <a:tcPr marT="34295" marB="3429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0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4973</Words>
  <Application>Microsoft Macintosh PowerPoint</Application>
  <PresentationFormat>On-screen Show (16:9)</PresentationFormat>
  <Paragraphs>1735</Paragraphs>
  <Slides>69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Default Design</vt:lpstr>
      <vt:lpstr>1_Default Design</vt:lpstr>
      <vt:lpstr>PowerPoint Presentation</vt:lpstr>
      <vt:lpstr>PowerPoint Presentation</vt:lpstr>
      <vt:lpstr>El término “declinación” se refiere a los cambios que ocurren en la forma del sustantivo para expresar diferencias de número, caso, y género. En griego hay 3 categorías en la declinación. Éstas se llaman Primera, Segunda y Tercera Declinación.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OWNERCOMP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Griego I  Lección 3 Sustantivos y artículos de la segunda declinación masculinos y neutros</dc:title>
  <dc:creator>OWNERCOMP</dc:creator>
  <cp:lastModifiedBy>Angel Zumaeta</cp:lastModifiedBy>
  <cp:revision>78</cp:revision>
  <dcterms:created xsi:type="dcterms:W3CDTF">2006-03-25T16:42:27Z</dcterms:created>
  <dcterms:modified xsi:type="dcterms:W3CDTF">2014-03-26T15:22:16Z</dcterms:modified>
</cp:coreProperties>
</file>